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57" r:id="rId4"/>
    <p:sldId id="278" r:id="rId5"/>
    <p:sldId id="270" r:id="rId6"/>
    <p:sldId id="259" r:id="rId7"/>
    <p:sldId id="275" r:id="rId8"/>
    <p:sldId id="260" r:id="rId9"/>
    <p:sldId id="264" r:id="rId10"/>
    <p:sldId id="272" r:id="rId11"/>
    <p:sldId id="276" r:id="rId12"/>
    <p:sldId id="273" r:id="rId13"/>
    <p:sldId id="274" r:id="rId14"/>
    <p:sldId id="263" r:id="rId15"/>
    <p:sldId id="277" r:id="rId16"/>
    <p:sldId id="267" r:id="rId17"/>
    <p:sldId id="266"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35"/>
    <a:srgbClr val="0B21DD"/>
    <a:srgbClr val="614363"/>
    <a:srgbClr val="5B3F5D"/>
    <a:srgbClr val="945243"/>
    <a:srgbClr val="7CA1E1"/>
    <a:srgbClr val="031BF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7" d="100"/>
          <a:sy n="97" d="100"/>
        </p:scale>
        <p:origin x="606" y="15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FEFD69-6D99-4A96-ABA0-FD6D9AD1D125}" type="datetimeFigureOut">
              <a:rPr lang="en-US" smtClean="0"/>
              <a:pPr/>
              <a:t>10-Mar-23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1CF82-BA9A-4A66-968F-F6AB6EA9FBAC}" type="slidenum">
              <a:rPr lang="en-US" smtClean="0"/>
              <a:pPr/>
              <a:t>‹#›</a:t>
            </a:fld>
            <a:endParaRPr lang="en-US"/>
          </a:p>
        </p:txBody>
      </p:sp>
    </p:spTree>
    <p:extLst>
      <p:ext uri="{BB962C8B-B14F-4D97-AF65-F5344CB8AC3E}">
        <p14:creationId xmlns:p14="http://schemas.microsoft.com/office/powerpoint/2010/main" val="216449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14</a:t>
            </a:fld>
            <a:endParaRPr lang="en-US"/>
          </a:p>
        </p:txBody>
      </p:sp>
    </p:spTree>
    <p:extLst>
      <p:ext uri="{BB962C8B-B14F-4D97-AF65-F5344CB8AC3E}">
        <p14:creationId xmlns:p14="http://schemas.microsoft.com/office/powerpoint/2010/main" val="247748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15</a:t>
            </a:fld>
            <a:endParaRPr lang="en-US"/>
          </a:p>
        </p:txBody>
      </p:sp>
    </p:spTree>
    <p:extLst>
      <p:ext uri="{BB962C8B-B14F-4D97-AF65-F5344CB8AC3E}">
        <p14:creationId xmlns:p14="http://schemas.microsoft.com/office/powerpoint/2010/main" val="670299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16</a:t>
            </a:fld>
            <a:endParaRPr lang="en-US"/>
          </a:p>
        </p:txBody>
      </p:sp>
    </p:spTree>
    <p:extLst>
      <p:ext uri="{BB962C8B-B14F-4D97-AF65-F5344CB8AC3E}">
        <p14:creationId xmlns:p14="http://schemas.microsoft.com/office/powerpoint/2010/main" val="219579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021CF82-BA9A-4A66-968F-F6AB6EA9FBAC}" type="slidenum">
              <a:rPr lang="en-US" smtClean="0"/>
              <a:pPr/>
              <a:t>17</a:t>
            </a:fld>
            <a:endParaRPr lang="en-US"/>
          </a:p>
        </p:txBody>
      </p:sp>
    </p:spTree>
    <p:extLst>
      <p:ext uri="{BB962C8B-B14F-4D97-AF65-F5344CB8AC3E}">
        <p14:creationId xmlns:p14="http://schemas.microsoft.com/office/powerpoint/2010/main" val="415119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10-Mar-23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10-Mar-23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10-Mar-23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10-Mar-23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04789"/>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10-Mar-23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10-Mar-23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7.png"/><Relationship Id="rId5" Type="http://schemas.openxmlformats.org/officeDocument/2006/relationships/image" Target="../media/image14.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 descr="Road from Grass on White. Isolated 3D Stock Illustration - Illustration of  lane, background: 190306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844" y="1744767"/>
            <a:ext cx="4517156" cy="339567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0" y="0"/>
            <a:ext cx="4626844" cy="5127662"/>
          </a:xfrm>
          <a:prstGeom prst="rect">
            <a:avLst/>
          </a:prstGeom>
          <a:solidFill>
            <a:srgbClr val="011235"/>
          </a:solidFill>
          <a:ln>
            <a:solidFill>
              <a:srgbClr val="011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17AF36B4-58C7-4002-97EB-8B6C588CAF46}"/>
              </a:ext>
            </a:extLst>
          </p:cNvPr>
          <p:cNvSpPr>
            <a:spLocks noGrp="1"/>
          </p:cNvSpPr>
          <p:nvPr>
            <p:ph type="ctrTitle"/>
          </p:nvPr>
        </p:nvSpPr>
        <p:spPr>
          <a:xfrm>
            <a:off x="646694" y="290340"/>
            <a:ext cx="2446421" cy="737534"/>
          </a:xfrm>
          <a:prstGeom prst="rect">
            <a:avLst/>
          </a:prstGeom>
        </p:spPr>
        <p:txBody>
          <a:bodyPr>
            <a:normAutofit/>
          </a:bodyPr>
          <a:lstStyle/>
          <a:p>
            <a:pPr lvl="0" algn="l"/>
            <a:r>
              <a:rPr lang="en-US" sz="2700" dirty="0" smtClean="0">
                <a:solidFill>
                  <a:srgbClr val="FF9900"/>
                </a:solidFill>
              </a:rPr>
              <a:t>Farmer’s </a:t>
            </a:r>
            <a:r>
              <a:rPr lang="en-US" sz="2800" dirty="0" smtClean="0">
                <a:solidFill>
                  <a:schemeClr val="bg1"/>
                </a:solidFill>
                <a:latin typeface="Kozuka Gothic Pro H" pitchFamily="34" charset="-128"/>
                <a:ea typeface="Kozuka Gothic Pro H" pitchFamily="34" charset="-128"/>
                <a:cs typeface="Times New Roman"/>
                <a:sym typeface="Times New Roman"/>
              </a:rPr>
              <a:t>Diary</a:t>
            </a:r>
            <a:endParaRPr lang="en-US" dirty="0">
              <a:solidFill>
                <a:schemeClr val="bg1"/>
              </a:solidFill>
            </a:endParaRPr>
          </a:p>
        </p:txBody>
      </p:sp>
      <p:sp>
        <p:nvSpPr>
          <p:cNvPr id="43" name="TextBox 42">
            <a:extLst>
              <a:ext uri="{FF2B5EF4-FFF2-40B4-BE49-F238E27FC236}">
                <a16:creationId xmlns:a16="http://schemas.microsoft.com/office/drawing/2014/main" id="{AF8287F1-8907-4721-A202-1D3AAFAC77B8}"/>
              </a:ext>
            </a:extLst>
          </p:cNvPr>
          <p:cNvSpPr txBox="1"/>
          <p:nvPr/>
        </p:nvSpPr>
        <p:spPr>
          <a:xfrm>
            <a:off x="768010" y="928542"/>
            <a:ext cx="2971799" cy="332006"/>
          </a:xfrm>
          <a:prstGeom prst="roundRect">
            <a:avLst/>
          </a:prstGeom>
          <a:solidFill>
            <a:srgbClr val="011235"/>
          </a:solidFill>
          <a:ln>
            <a:solidFill>
              <a:srgbClr val="012060"/>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500" dirty="0" smtClean="0">
                <a:solidFill>
                  <a:schemeClr val="bg1"/>
                </a:solidFill>
              </a:rPr>
              <a:t>Developer Team</a:t>
            </a:r>
          </a:p>
        </p:txBody>
      </p:sp>
      <p:pic>
        <p:nvPicPr>
          <p:cNvPr id="44" name="Google Shape;92;p13">
            <a:extLst>
              <a:ext uri="{FF2B5EF4-FFF2-40B4-BE49-F238E27FC236}">
                <a16:creationId xmlns:a16="http://schemas.microsoft.com/office/drawing/2014/main" id="{F393A65F-D040-7646-AC33-BF21F1C863ED}"/>
              </a:ext>
            </a:extLst>
          </p:cNvPr>
          <p:cNvPicPr preferRelativeResize="0"/>
          <p:nvPr/>
        </p:nvPicPr>
        <p:blipFill>
          <a:blip r:embed="rId3" cstate="print">
            <a:alphaModFix/>
            <a:duotone>
              <a:schemeClr val="accent5">
                <a:shade val="45000"/>
                <a:satMod val="135000"/>
              </a:schemeClr>
              <a:prstClr val="white"/>
            </a:duotone>
          </a:blip>
          <a:stretch>
            <a:fillRect/>
          </a:stretch>
        </p:blipFill>
        <p:spPr>
          <a:xfrm>
            <a:off x="3033904" y="4896416"/>
            <a:ext cx="200248" cy="200248"/>
          </a:xfrm>
          <a:prstGeom prst="rect">
            <a:avLst/>
          </a:prstGeom>
          <a:noFill/>
          <a:ln>
            <a:noFill/>
          </a:ln>
        </p:spPr>
      </p:pic>
      <p:pic>
        <p:nvPicPr>
          <p:cNvPr id="45" name="Google Shape;93;p13">
            <a:extLst>
              <a:ext uri="{FF2B5EF4-FFF2-40B4-BE49-F238E27FC236}">
                <a16:creationId xmlns:a16="http://schemas.microsoft.com/office/drawing/2014/main" id="{785BFE68-9E6D-D749-980F-64F02B249E65}"/>
              </a:ext>
            </a:extLst>
          </p:cNvPr>
          <p:cNvPicPr preferRelativeResize="0"/>
          <p:nvPr/>
        </p:nvPicPr>
        <p:blipFill rotWithShape="1">
          <a:blip r:embed="rId4" cstate="print">
            <a:alphaModFix/>
            <a:duotone>
              <a:schemeClr val="accent5">
                <a:shade val="45000"/>
                <a:satMod val="135000"/>
              </a:schemeClr>
              <a:prstClr val="white"/>
            </a:duotone>
          </a:blip>
          <a:srcRect/>
          <a:stretch/>
        </p:blipFill>
        <p:spPr>
          <a:xfrm>
            <a:off x="1464096" y="4896416"/>
            <a:ext cx="212494" cy="212494"/>
          </a:xfrm>
          <a:prstGeom prst="rect">
            <a:avLst/>
          </a:prstGeom>
          <a:noFill/>
          <a:ln>
            <a:noFill/>
          </a:ln>
        </p:spPr>
      </p:pic>
      <p:pic>
        <p:nvPicPr>
          <p:cNvPr id="46" name="Google Shape;94;p13">
            <a:extLst>
              <a:ext uri="{FF2B5EF4-FFF2-40B4-BE49-F238E27FC236}">
                <a16:creationId xmlns:a16="http://schemas.microsoft.com/office/drawing/2014/main" id="{D764D7DC-617E-4D46-BD65-D64946DED7AD}"/>
              </a:ext>
            </a:extLst>
          </p:cNvPr>
          <p:cNvPicPr preferRelativeResize="0"/>
          <p:nvPr/>
        </p:nvPicPr>
        <p:blipFill>
          <a:blip r:embed="rId5" cstate="print">
            <a:alphaModFix/>
            <a:duotone>
              <a:schemeClr val="accent2">
                <a:shade val="45000"/>
                <a:satMod val="135000"/>
              </a:schemeClr>
              <a:prstClr val="white"/>
            </a:duotone>
          </a:blip>
          <a:stretch>
            <a:fillRect/>
          </a:stretch>
        </p:blipFill>
        <p:spPr>
          <a:xfrm>
            <a:off x="5151558" y="4911279"/>
            <a:ext cx="212494" cy="212494"/>
          </a:xfrm>
          <a:prstGeom prst="rect">
            <a:avLst/>
          </a:prstGeom>
          <a:noFill/>
          <a:ln>
            <a:noFill/>
          </a:ln>
        </p:spPr>
      </p:pic>
      <p:pic>
        <p:nvPicPr>
          <p:cNvPr id="47" name="Google Shape;95;p13">
            <a:extLst>
              <a:ext uri="{FF2B5EF4-FFF2-40B4-BE49-F238E27FC236}">
                <a16:creationId xmlns:a16="http://schemas.microsoft.com/office/drawing/2014/main" id="{02BF8FBE-8C5B-CC4C-BE0F-710763EE5A49}"/>
              </a:ext>
            </a:extLst>
          </p:cNvPr>
          <p:cNvPicPr preferRelativeResize="0"/>
          <p:nvPr/>
        </p:nvPicPr>
        <p:blipFill>
          <a:blip r:embed="rId6" cstate="print">
            <a:alphaModFix/>
            <a:duotone>
              <a:schemeClr val="bg2">
                <a:shade val="45000"/>
                <a:satMod val="135000"/>
              </a:schemeClr>
              <a:prstClr val="white"/>
            </a:duotone>
          </a:blip>
          <a:stretch>
            <a:fillRect/>
          </a:stretch>
        </p:blipFill>
        <p:spPr>
          <a:xfrm>
            <a:off x="7167478" y="4908046"/>
            <a:ext cx="212494" cy="212494"/>
          </a:xfrm>
          <a:prstGeom prst="rect">
            <a:avLst/>
          </a:prstGeom>
          <a:noFill/>
          <a:ln>
            <a:noFill/>
          </a:ln>
        </p:spPr>
      </p:pic>
      <p:sp>
        <p:nvSpPr>
          <p:cNvPr id="48" name="Google Shape;97;p13">
            <a:extLst>
              <a:ext uri="{FF2B5EF4-FFF2-40B4-BE49-F238E27FC236}">
                <a16:creationId xmlns:a16="http://schemas.microsoft.com/office/drawing/2014/main" id="{E944A723-7922-1E4D-B0B2-6D4F0A2FB64B}"/>
              </a:ext>
            </a:extLst>
          </p:cNvPr>
          <p:cNvSpPr txBox="1"/>
          <p:nvPr/>
        </p:nvSpPr>
        <p:spPr>
          <a:xfrm>
            <a:off x="3218624" y="4646773"/>
            <a:ext cx="1810576" cy="553976"/>
          </a:xfrm>
          <a:prstGeom prst="rect">
            <a:avLst/>
          </a:prstGeom>
          <a:noFill/>
          <a:ln>
            <a:noFill/>
          </a:ln>
        </p:spPr>
        <p:txBody>
          <a:bodyPr spcFirstLastPara="1" wrap="square" lIns="68569" tIns="68569" rIns="68569" bIns="68569" anchor="t" anchorCtr="0">
            <a:spAutoFit/>
          </a:bodyPr>
          <a:lstStyle/>
          <a:p>
            <a:r>
              <a:rPr lang="en" sz="900" dirty="0" smtClean="0">
                <a:solidFill>
                  <a:schemeClr val="accent5">
                    <a:lumMod val="60000"/>
                    <a:lumOff val="40000"/>
                  </a:schemeClr>
                </a:solidFill>
                <a:latin typeface="Georgia"/>
                <a:ea typeface="Georgia"/>
                <a:cs typeface="Georgia"/>
                <a:sym typeface="Georgia"/>
              </a:rPr>
              <a:t>Bangladesh University of Business and Technology</a:t>
            </a:r>
          </a:p>
          <a:p>
            <a:r>
              <a:rPr lang="en" sz="900" dirty="0" smtClean="0">
                <a:solidFill>
                  <a:schemeClr val="accent5">
                    <a:lumMod val="60000"/>
                    <a:lumOff val="40000"/>
                  </a:schemeClr>
                </a:solidFill>
                <a:latin typeface="Georgia"/>
                <a:ea typeface="Georgia"/>
                <a:cs typeface="Georgia"/>
                <a:sym typeface="Georgia"/>
              </a:rPr>
              <a:t>Dhaka</a:t>
            </a:r>
            <a:r>
              <a:rPr lang="en" sz="900" dirty="0">
                <a:solidFill>
                  <a:schemeClr val="accent5">
                    <a:lumMod val="60000"/>
                    <a:lumOff val="40000"/>
                  </a:schemeClr>
                </a:solidFill>
                <a:latin typeface="Georgia"/>
                <a:ea typeface="Georgia"/>
                <a:cs typeface="Georgia"/>
                <a:sym typeface="Georgia"/>
              </a:rPr>
              <a:t>, </a:t>
            </a:r>
            <a:r>
              <a:rPr lang="en" sz="900" dirty="0">
                <a:solidFill>
                  <a:srgbClr val="FF9900"/>
                </a:solidFill>
                <a:latin typeface="Georgia"/>
                <a:ea typeface="Georgia"/>
                <a:cs typeface="Georgia"/>
                <a:sym typeface="Georgia"/>
              </a:rPr>
              <a:t>Bangladesh</a:t>
            </a:r>
            <a:endParaRPr sz="900" dirty="0">
              <a:solidFill>
                <a:srgbClr val="FF9900"/>
              </a:solidFill>
              <a:latin typeface="Georgia"/>
              <a:ea typeface="Georgia"/>
              <a:cs typeface="Georgia"/>
              <a:sym typeface="Georgia"/>
            </a:endParaRPr>
          </a:p>
        </p:txBody>
      </p:sp>
      <p:sp>
        <p:nvSpPr>
          <p:cNvPr id="49" name="Google Shape;98;p13">
            <a:extLst>
              <a:ext uri="{FF2B5EF4-FFF2-40B4-BE49-F238E27FC236}">
                <a16:creationId xmlns:a16="http://schemas.microsoft.com/office/drawing/2014/main" id="{65AD70D6-38C4-E440-A279-483EA832223D}"/>
              </a:ext>
            </a:extLst>
          </p:cNvPr>
          <p:cNvSpPr txBox="1"/>
          <p:nvPr/>
        </p:nvSpPr>
        <p:spPr>
          <a:xfrm>
            <a:off x="5379839" y="4875181"/>
            <a:ext cx="1262925" cy="276975"/>
          </a:xfrm>
          <a:prstGeom prst="rect">
            <a:avLst/>
          </a:prstGeom>
          <a:noFill/>
          <a:ln>
            <a:noFill/>
          </a:ln>
        </p:spPr>
        <p:txBody>
          <a:bodyPr spcFirstLastPara="1" wrap="square" lIns="68569" tIns="68569" rIns="68569" bIns="68569" anchor="t" anchorCtr="0">
            <a:spAutoFit/>
          </a:bodyPr>
          <a:lstStyle/>
          <a:p>
            <a:r>
              <a:rPr lang="en" sz="900" dirty="0" smtClean="0">
                <a:solidFill>
                  <a:srgbClr val="FFFF00"/>
                </a:solidFill>
                <a:latin typeface="Georgia"/>
                <a:ea typeface="Georgia"/>
                <a:cs typeface="Georgia"/>
                <a:sym typeface="Georgia"/>
              </a:rPr>
              <a:t>www.bubt.edu.bd</a:t>
            </a:r>
            <a:endParaRPr sz="900" dirty="0">
              <a:solidFill>
                <a:srgbClr val="FFFF00"/>
              </a:solidFill>
              <a:latin typeface="Georgia"/>
              <a:ea typeface="Georgia"/>
              <a:cs typeface="Georgia"/>
              <a:sym typeface="Georgia"/>
            </a:endParaRPr>
          </a:p>
        </p:txBody>
      </p:sp>
      <p:sp>
        <p:nvSpPr>
          <p:cNvPr id="50" name="Google Shape;96;p13">
            <a:extLst>
              <a:ext uri="{FF2B5EF4-FFF2-40B4-BE49-F238E27FC236}">
                <a16:creationId xmlns:a16="http://schemas.microsoft.com/office/drawing/2014/main" id="{B7CE8438-F3C8-4B4A-BF0F-F4F0A9FFCFAD}"/>
              </a:ext>
            </a:extLst>
          </p:cNvPr>
          <p:cNvSpPr txBox="1"/>
          <p:nvPr/>
        </p:nvSpPr>
        <p:spPr>
          <a:xfrm>
            <a:off x="1752600" y="4850688"/>
            <a:ext cx="998550" cy="276975"/>
          </a:xfrm>
          <a:prstGeom prst="rect">
            <a:avLst/>
          </a:prstGeom>
          <a:noFill/>
          <a:ln>
            <a:noFill/>
          </a:ln>
        </p:spPr>
        <p:txBody>
          <a:bodyPr spcFirstLastPara="1" wrap="square" lIns="68569" tIns="68569" rIns="68569" bIns="68569" anchor="t" anchorCtr="0">
            <a:spAutoFit/>
          </a:bodyPr>
          <a:lstStyle/>
          <a:p>
            <a:r>
              <a:rPr lang="en" sz="900" dirty="0" smtClean="0">
                <a:solidFill>
                  <a:schemeClr val="accent5">
                    <a:lumMod val="60000"/>
                    <a:lumOff val="40000"/>
                  </a:schemeClr>
                </a:solidFill>
                <a:latin typeface="Georgia"/>
                <a:ea typeface="Georgia"/>
                <a:cs typeface="Georgia"/>
                <a:sym typeface="Georgia"/>
              </a:rPr>
              <a:t>10 March, 2023</a:t>
            </a:r>
            <a:endParaRPr sz="900" dirty="0">
              <a:solidFill>
                <a:schemeClr val="accent5">
                  <a:lumMod val="60000"/>
                  <a:lumOff val="40000"/>
                </a:schemeClr>
              </a:solidFill>
              <a:latin typeface="Georgia"/>
              <a:ea typeface="Georgia"/>
              <a:cs typeface="Georgia"/>
              <a:sym typeface="Georgia"/>
            </a:endParaRPr>
          </a:p>
        </p:txBody>
      </p:sp>
      <p:sp>
        <p:nvSpPr>
          <p:cNvPr id="51" name="Google Shape;99;p13">
            <a:extLst>
              <a:ext uri="{FF2B5EF4-FFF2-40B4-BE49-F238E27FC236}">
                <a16:creationId xmlns:a16="http://schemas.microsoft.com/office/drawing/2014/main" id="{451074A2-FDA3-474E-8EDF-8AC40EDAAA31}"/>
              </a:ext>
            </a:extLst>
          </p:cNvPr>
          <p:cNvSpPr txBox="1"/>
          <p:nvPr/>
        </p:nvSpPr>
        <p:spPr>
          <a:xfrm>
            <a:off x="7379972" y="4868674"/>
            <a:ext cx="1262925" cy="276975"/>
          </a:xfrm>
          <a:prstGeom prst="rect">
            <a:avLst/>
          </a:prstGeom>
          <a:noFill/>
          <a:ln>
            <a:noFill/>
          </a:ln>
        </p:spPr>
        <p:txBody>
          <a:bodyPr spcFirstLastPara="1" wrap="square" lIns="68569" tIns="68569" rIns="68569" bIns="68569" anchor="t" anchorCtr="0">
            <a:spAutoFit/>
          </a:bodyPr>
          <a:lstStyle/>
          <a:p>
            <a:r>
              <a:rPr lang="en" sz="900" dirty="0">
                <a:solidFill>
                  <a:srgbClr val="FFFF00"/>
                </a:solidFill>
                <a:latin typeface="Georgia"/>
                <a:ea typeface="Georgia"/>
                <a:cs typeface="Georgia"/>
                <a:sym typeface="Georgia"/>
              </a:rPr>
              <a:t>Team: </a:t>
            </a:r>
            <a:r>
              <a:rPr lang="en" sz="900" dirty="0" smtClean="0">
                <a:solidFill>
                  <a:srgbClr val="FFFF00"/>
                </a:solidFill>
                <a:latin typeface="Georgia"/>
                <a:ea typeface="Georgia"/>
                <a:cs typeface="Georgia"/>
                <a:sym typeface="Georgia"/>
              </a:rPr>
              <a:t>01 </a:t>
            </a:r>
            <a:endParaRPr sz="900" dirty="0">
              <a:solidFill>
                <a:srgbClr val="FFFF00"/>
              </a:solidFill>
              <a:latin typeface="Georgia"/>
              <a:ea typeface="Georgia"/>
              <a:cs typeface="Georgia"/>
              <a:sym typeface="Georgia"/>
            </a:endParaRPr>
          </a:p>
        </p:txBody>
      </p:sp>
      <p:sp>
        <p:nvSpPr>
          <p:cNvPr id="52" name="TextBox 51">
            <a:extLst>
              <a:ext uri="{FF2B5EF4-FFF2-40B4-BE49-F238E27FC236}">
                <a16:creationId xmlns:a16="http://schemas.microsoft.com/office/drawing/2014/main" id="{AF8287F1-8907-4721-A202-1D3AAFAC77B8}"/>
              </a:ext>
            </a:extLst>
          </p:cNvPr>
          <p:cNvSpPr txBox="1"/>
          <p:nvPr/>
        </p:nvSpPr>
        <p:spPr>
          <a:xfrm>
            <a:off x="768010" y="1311355"/>
            <a:ext cx="2971799" cy="1030069"/>
          </a:xfrm>
          <a:prstGeom prst="roundRect">
            <a:avLst/>
          </a:prstGeom>
          <a:solidFill>
            <a:srgbClr val="011235"/>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400" dirty="0">
                <a:solidFill>
                  <a:schemeClr val="accent5">
                    <a:lumMod val="60000"/>
                    <a:lumOff val="40000"/>
                  </a:schemeClr>
                </a:solidFill>
              </a:rPr>
              <a:t>Md. Jobaer </a:t>
            </a:r>
            <a:r>
              <a:rPr lang="en-US" sz="1400" dirty="0" smtClean="0">
                <a:solidFill>
                  <a:schemeClr val="accent5">
                    <a:lumMod val="60000"/>
                    <a:lumOff val="40000"/>
                  </a:schemeClr>
                </a:solidFill>
              </a:rPr>
              <a:t>Hossain[19202203001]</a:t>
            </a:r>
            <a:r>
              <a:rPr lang="en-US" sz="400" dirty="0" smtClean="0">
                <a:solidFill>
                  <a:schemeClr val="accent5">
                    <a:lumMod val="60000"/>
                    <a:lumOff val="40000"/>
                  </a:schemeClr>
                </a:solidFill>
              </a:rPr>
              <a:t>[Leader]</a:t>
            </a:r>
            <a:endParaRPr lang="en-US" sz="400" dirty="0">
              <a:solidFill>
                <a:schemeClr val="accent5">
                  <a:lumMod val="60000"/>
                  <a:lumOff val="40000"/>
                </a:schemeClr>
              </a:solidFill>
            </a:endParaRPr>
          </a:p>
          <a:p>
            <a:r>
              <a:rPr lang="en-US" sz="1400" dirty="0">
                <a:solidFill>
                  <a:schemeClr val="accent5">
                    <a:lumMod val="60000"/>
                    <a:lumOff val="40000"/>
                  </a:schemeClr>
                </a:solidFill>
              </a:rPr>
              <a:t>Md. </a:t>
            </a:r>
            <a:r>
              <a:rPr lang="en-US" sz="1400" dirty="0" err="1" smtClean="0">
                <a:solidFill>
                  <a:schemeClr val="accent5">
                    <a:lumMod val="60000"/>
                    <a:lumOff val="40000"/>
                  </a:schemeClr>
                </a:solidFill>
              </a:rPr>
              <a:t>Galib</a:t>
            </a:r>
            <a:r>
              <a:rPr lang="en-US" sz="1400" dirty="0" smtClean="0">
                <a:solidFill>
                  <a:schemeClr val="accent5">
                    <a:lumMod val="60000"/>
                    <a:lumOff val="40000"/>
                  </a:schemeClr>
                </a:solidFill>
              </a:rPr>
              <a:t> Hossain[19202203001]</a:t>
            </a:r>
          </a:p>
          <a:p>
            <a:r>
              <a:rPr lang="en-US" sz="1400" dirty="0" err="1" smtClean="0">
                <a:solidFill>
                  <a:schemeClr val="accent5">
                    <a:lumMod val="60000"/>
                    <a:lumOff val="40000"/>
                  </a:schemeClr>
                </a:solidFill>
              </a:rPr>
              <a:t>Shariful</a:t>
            </a:r>
            <a:r>
              <a:rPr lang="en-US" sz="1400" dirty="0" smtClean="0">
                <a:solidFill>
                  <a:schemeClr val="accent5">
                    <a:lumMod val="60000"/>
                    <a:lumOff val="40000"/>
                  </a:schemeClr>
                </a:solidFill>
              </a:rPr>
              <a:t> Islam </a:t>
            </a:r>
            <a:r>
              <a:rPr lang="en-US" sz="1400" dirty="0" err="1" smtClean="0">
                <a:solidFill>
                  <a:schemeClr val="accent5">
                    <a:lumMod val="60000"/>
                    <a:lumOff val="40000"/>
                  </a:schemeClr>
                </a:solidFill>
              </a:rPr>
              <a:t>Shanto</a:t>
            </a:r>
            <a:r>
              <a:rPr lang="en-US" sz="1400" dirty="0" smtClean="0">
                <a:solidFill>
                  <a:schemeClr val="accent5">
                    <a:lumMod val="60000"/>
                    <a:lumOff val="40000"/>
                  </a:schemeClr>
                </a:solidFill>
              </a:rPr>
              <a:t>[19202203104]</a:t>
            </a:r>
          </a:p>
          <a:p>
            <a:r>
              <a:rPr lang="en-US" sz="1400" dirty="0">
                <a:solidFill>
                  <a:schemeClr val="accent5">
                    <a:lumMod val="60000"/>
                    <a:lumOff val="40000"/>
                  </a:schemeClr>
                </a:solidFill>
              </a:rPr>
              <a:t>Md. </a:t>
            </a:r>
            <a:r>
              <a:rPr lang="en-US" sz="1400" dirty="0" err="1" smtClean="0">
                <a:solidFill>
                  <a:schemeClr val="accent5">
                    <a:lumMod val="60000"/>
                    <a:lumOff val="40000"/>
                  </a:schemeClr>
                </a:solidFill>
              </a:rPr>
              <a:t>Alamin</a:t>
            </a:r>
            <a:r>
              <a:rPr lang="en-US" sz="1400" dirty="0" smtClean="0">
                <a:solidFill>
                  <a:schemeClr val="accent5">
                    <a:lumMod val="60000"/>
                    <a:lumOff val="40000"/>
                  </a:schemeClr>
                </a:solidFill>
              </a:rPr>
              <a:t>[19202203109]</a:t>
            </a:r>
            <a:endParaRPr lang="en-US" sz="1400" dirty="0">
              <a:solidFill>
                <a:schemeClr val="accent5">
                  <a:lumMod val="60000"/>
                  <a:lumOff val="40000"/>
                </a:schemeClr>
              </a:solidFill>
            </a:endParaRPr>
          </a:p>
        </p:txBody>
      </p:sp>
      <p:pic>
        <p:nvPicPr>
          <p:cNvPr id="53" name="Picture 6" descr="agriculture-im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99" y="2707267"/>
            <a:ext cx="2685704" cy="23318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Smoke Cloud PNG Free Images with Transparent Background - (855 Free  Download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9648" y="57150"/>
            <a:ext cx="4751547" cy="99364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40 Tree PNG images are free to downloa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7444" y="-100061"/>
            <a:ext cx="4272381" cy="319651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8287F1-8907-4721-A202-1D3AAFAC77B8}"/>
              </a:ext>
            </a:extLst>
          </p:cNvPr>
          <p:cNvSpPr txBox="1"/>
          <p:nvPr/>
        </p:nvSpPr>
        <p:spPr>
          <a:xfrm>
            <a:off x="4724400" y="3104435"/>
            <a:ext cx="2971799" cy="332006"/>
          </a:xfrm>
          <a:prstGeom prst="roundRect">
            <a:avLst/>
          </a:prstGeom>
          <a:solidFill>
            <a:srgbClr val="011235"/>
          </a:solidFill>
          <a:ln>
            <a:solidFill>
              <a:srgbClr val="012060"/>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500" dirty="0" smtClean="0">
                <a:solidFill>
                  <a:schemeClr val="bg1"/>
                </a:solidFill>
              </a:rPr>
              <a:t>Supervised By</a:t>
            </a:r>
          </a:p>
        </p:txBody>
      </p:sp>
      <p:sp>
        <p:nvSpPr>
          <p:cNvPr id="57" name="TextBox 56">
            <a:extLst>
              <a:ext uri="{FF2B5EF4-FFF2-40B4-BE49-F238E27FC236}">
                <a16:creationId xmlns:a16="http://schemas.microsoft.com/office/drawing/2014/main" id="{AF8287F1-8907-4721-A202-1D3AAFAC77B8}"/>
              </a:ext>
            </a:extLst>
          </p:cNvPr>
          <p:cNvSpPr txBox="1"/>
          <p:nvPr/>
        </p:nvSpPr>
        <p:spPr>
          <a:xfrm>
            <a:off x="4724399" y="3524157"/>
            <a:ext cx="2971799" cy="698063"/>
          </a:xfrm>
          <a:prstGeom prst="roundRect">
            <a:avLst/>
          </a:prstGeom>
          <a:solidFill>
            <a:srgbClr val="011235"/>
          </a:solidFill>
          <a:ln/>
        </p:spPr>
        <p:style>
          <a:lnRef idx="1">
            <a:schemeClr val="accent1"/>
          </a:lnRef>
          <a:fillRef idx="2">
            <a:schemeClr val="accent1"/>
          </a:fillRef>
          <a:effectRef idx="1">
            <a:schemeClr val="accent1"/>
          </a:effectRef>
          <a:fontRef idx="minor">
            <a:schemeClr val="dk1"/>
          </a:fontRef>
        </p:style>
        <p:txBody>
          <a:bodyPr wrap="square" lIns="68580" tIns="34290" rIns="68580" bIns="34290" rtlCol="0">
            <a:spAutoFit/>
          </a:bodyPr>
          <a:lstStyle/>
          <a:p>
            <a:r>
              <a:rPr lang="en-US" sz="1400" dirty="0" err="1" smtClean="0">
                <a:solidFill>
                  <a:schemeClr val="accent5">
                    <a:lumMod val="60000"/>
                    <a:lumOff val="40000"/>
                  </a:schemeClr>
                </a:solidFill>
              </a:rPr>
              <a:t>Sweety</a:t>
            </a:r>
            <a:r>
              <a:rPr lang="en-US" sz="1400" dirty="0" smtClean="0">
                <a:solidFill>
                  <a:schemeClr val="accent5">
                    <a:lumMod val="60000"/>
                    <a:lumOff val="40000"/>
                  </a:schemeClr>
                </a:solidFill>
              </a:rPr>
              <a:t> Lima</a:t>
            </a:r>
          </a:p>
          <a:p>
            <a:r>
              <a:rPr lang="en-US" sz="1100" dirty="0" smtClean="0">
                <a:solidFill>
                  <a:schemeClr val="accent5">
                    <a:lumMod val="60000"/>
                    <a:lumOff val="40000"/>
                  </a:schemeClr>
                </a:solidFill>
              </a:rPr>
              <a:t>Department Of CSE</a:t>
            </a:r>
          </a:p>
          <a:p>
            <a:r>
              <a:rPr lang="en-US" sz="1050" dirty="0" smtClean="0">
                <a:solidFill>
                  <a:schemeClr val="accent5">
                    <a:lumMod val="60000"/>
                    <a:lumOff val="40000"/>
                  </a:schemeClr>
                </a:solidFill>
              </a:rPr>
              <a:t>Bangladesh University Of Business and Technology</a:t>
            </a:r>
            <a:endParaRPr lang="en-US" sz="1400" dirty="0">
              <a:solidFill>
                <a:schemeClr val="accent5">
                  <a:lumMod val="60000"/>
                  <a:lumOff val="40000"/>
                </a:schemeClr>
              </a:solidFill>
            </a:endParaRPr>
          </a:p>
        </p:txBody>
      </p:sp>
      <p:sp>
        <p:nvSpPr>
          <p:cNvPr id="21" name="Rectangle 20"/>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10</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361950"/>
            <a:ext cx="6053709" cy="762000"/>
          </a:xfrm>
          <a:prstGeom prst="rect">
            <a:avLst/>
          </a:prstGeom>
        </p:spPr>
        <p:txBody>
          <a:bodyPr vert="horz" lIns="91440" tIns="45720" rIns="91440" bIns="45720" rtlCol="0" anchor="ctr">
            <a:normAutofit/>
          </a:bodyPr>
          <a:lstStyle/>
          <a:p>
            <a:pPr lvl="0">
              <a:spcBef>
                <a:spcPct val="0"/>
              </a:spcBef>
              <a:defRPr/>
            </a:pPr>
            <a:r>
              <a:rPr lang="en-US" sz="2800" dirty="0" smtClean="0">
                <a:solidFill>
                  <a:srgbClr val="FF9900"/>
                </a:solidFill>
                <a:latin typeface="Kozuka Gothic Pro H" pitchFamily="34" charset="-128"/>
                <a:ea typeface="Kozuka Gothic Pro H" pitchFamily="34" charset="-128"/>
                <a:cs typeface="Times New Roman"/>
                <a:sym typeface="Times New Roman"/>
              </a:rPr>
              <a:t>Class Diagram</a:t>
            </a:r>
            <a:endParaRPr kumimoji="0" lang="x-none" sz="2800" u="none" strike="noStrike" kern="1200" cap="none" spc="0" normalizeH="0" baseline="0" noProof="0" dirty="0">
              <a:ln>
                <a:noFill/>
              </a:ln>
              <a:solidFill>
                <a:srgbClr val="FF9900"/>
              </a:solidFill>
              <a:effectLst/>
              <a:uLnTx/>
              <a:uFillTx/>
              <a:latin typeface="Kozuka Gothic Pro H" pitchFamily="34" charset="-128"/>
              <a:ea typeface="Kozuka Gothic Pro H" pitchFamily="34" charset="-128"/>
              <a:cs typeface="+mj-cs"/>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1546" y="1057274"/>
            <a:ext cx="3060654" cy="3728086"/>
          </a:xfrm>
          <a:prstGeom prst="rect">
            <a:avLst/>
          </a:prstGeom>
        </p:spPr>
      </p:pic>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1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11</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fontScale="85000" lnSpcReduction="10000"/>
          </a:bodyPr>
          <a:lstStyle/>
          <a:p>
            <a:pPr lvl="0">
              <a:spcBef>
                <a:spcPct val="0"/>
              </a:spcBef>
              <a:defRPr/>
            </a:pP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Design and Data Component Structure</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179984"/>
            <a:ext cx="5115249" cy="3537188"/>
          </a:xfrm>
          <a:prstGeom prst="rect">
            <a:avLst/>
          </a:prstGeom>
        </p:spPr>
      </p:pic>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535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12</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kumimoji="0" lang="en-US"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Non</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-functional area</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4" name="Picture 3">
            <a:extLst>
              <a:ext uri="{FF2B5EF4-FFF2-40B4-BE49-F238E27FC236}">
                <a16:creationId xmlns:a16="http://schemas.microsoft.com/office/drawing/2014/main" id="{0A885557-BF90-4C7B-BABD-7AE3668744DA}"/>
              </a:ext>
            </a:extLst>
          </p:cNvPr>
          <p:cNvPicPr>
            <a:picLocks noChangeAspect="1"/>
          </p:cNvPicPr>
          <p:nvPr/>
        </p:nvPicPr>
        <p:blipFill>
          <a:blip r:embed="rId3"/>
          <a:stretch>
            <a:fillRect/>
          </a:stretch>
        </p:blipFill>
        <p:spPr>
          <a:xfrm>
            <a:off x="1993142" y="1084854"/>
            <a:ext cx="6148316" cy="3431392"/>
          </a:xfrm>
          <a:prstGeom prst="rect">
            <a:avLst/>
          </a:prstGeom>
        </p:spPr>
      </p:pic>
      <p:sp>
        <p:nvSpPr>
          <p:cNvPr id="6" name="Rectangle 5">
            <a:extLst>
              <a:ext uri="{FF2B5EF4-FFF2-40B4-BE49-F238E27FC236}">
                <a16:creationId xmlns:a16="http://schemas.microsoft.com/office/drawing/2014/main" id="{E6E78C80-9D12-499A-A2D6-65D942D0B065}"/>
              </a:ext>
            </a:extLst>
          </p:cNvPr>
          <p:cNvSpPr/>
          <p:nvPr/>
        </p:nvSpPr>
        <p:spPr>
          <a:xfrm>
            <a:off x="4800600" y="2571750"/>
            <a:ext cx="457200" cy="152400"/>
          </a:xfrm>
          <a:prstGeom prst="rect">
            <a:avLst/>
          </a:prstGeom>
          <a:solidFill>
            <a:srgbClr val="FF99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28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19050"/>
            <a:ext cx="8229601" cy="5162550"/>
          </a:xfrm>
          <a:prstGeom prst="rect">
            <a:avLst/>
          </a:prstGeom>
        </p:spPr>
      </p:pic>
      <p:sp>
        <p:nvSpPr>
          <p:cNvPr id="14" name="Round Diagonal Corner Rectangle 13"/>
          <p:cNvSpPr/>
          <p:nvPr/>
        </p:nvSpPr>
        <p:spPr>
          <a:xfrm>
            <a:off x="1447800" y="4875146"/>
            <a:ext cx="7239000" cy="268354"/>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13</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lang="en-US" sz="3200" dirty="0">
                <a:solidFill>
                  <a:schemeClr val="tx2">
                    <a:lumMod val="75000"/>
                  </a:schemeClr>
                </a:solidFill>
                <a:latin typeface="Kozuka Gothic Pro H" pitchFamily="34" charset="-128"/>
                <a:ea typeface="Kozuka Gothic Pro H" pitchFamily="34" charset="-128"/>
                <a:cs typeface="+mj-cs"/>
              </a:rPr>
              <a:t>Dependency</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2" name="Picture 2">
            <a:extLst>
              <a:ext uri="{FF2B5EF4-FFF2-40B4-BE49-F238E27FC236}">
                <a16:creationId xmlns:a16="http://schemas.microsoft.com/office/drawing/2014/main" id="{34289DA6-90FD-4AC4-B168-816CA38CC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249" y="1693795"/>
            <a:ext cx="1517650" cy="14875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BIN CONFERENCE 2022 | Leaders Take Action | Atlanta, GA Oct 14-16th"/>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86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rot="2351290">
            <a:off x="8094051" y="1808868"/>
            <a:ext cx="1983579" cy="219307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p:cNvSpPr/>
          <p:nvPr/>
        </p:nvSpPr>
        <p:spPr>
          <a:xfrm>
            <a:off x="0" y="1200150"/>
            <a:ext cx="2362200" cy="394335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p:cNvSpPr/>
          <p:nvPr/>
        </p:nvSpPr>
        <p:spPr>
          <a:xfrm>
            <a:off x="0" y="4838700"/>
            <a:ext cx="91440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9870A48-86D5-5141-843B-9C52F48B75D3}"/>
              </a:ext>
            </a:extLst>
          </p:cNvPr>
          <p:cNvSpPr txBox="1">
            <a:spLocks/>
          </p:cNvSpPr>
          <p:nvPr/>
        </p:nvSpPr>
        <p:spPr>
          <a:xfrm>
            <a:off x="2552700" y="182818"/>
            <a:ext cx="4876800" cy="762000"/>
          </a:xfrm>
          <a:prstGeom prst="rect">
            <a:avLst/>
          </a:prstGeom>
        </p:spPr>
        <p:txBody>
          <a:bodyPr vert="horz" lIns="91440" tIns="45720" rIns="91440" bIns="45720" rtlCol="0" anchor="ctr">
            <a:normAutofit/>
          </a:bodyPr>
          <a:lstStyle/>
          <a:p>
            <a:pPr lvl="0" algn="ctr">
              <a:spcBef>
                <a:spcPct val="0"/>
              </a:spcBef>
              <a:defRPr/>
            </a:pPr>
            <a:r>
              <a:rPr lang="en" sz="3200" noProof="0" dirty="0" smtClean="0">
                <a:solidFill>
                  <a:schemeClr val="tx2">
                    <a:lumMod val="75000"/>
                  </a:schemeClr>
                </a:solidFill>
                <a:latin typeface="Kozuka Gothic Pro H" pitchFamily="34" charset="-128"/>
                <a:ea typeface="Kozuka Gothic Pro H" pitchFamily="34" charset="-128"/>
                <a:cs typeface="Times New Roman"/>
                <a:sym typeface="Times New Roman"/>
              </a:rPr>
              <a:t>OUR TEAM</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23"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457200" y="4820453"/>
            <a:ext cx="2133600" cy="273844"/>
          </a:xfrm>
        </p:spPr>
        <p:txBody>
          <a:bodyPr/>
          <a:lstStyle/>
          <a:p>
            <a:fld id="{CC5F270C-DA80-A343-9453-E4F1A07BB2F3}" type="datetime1">
              <a:rPr lang="en-US" smtClean="0"/>
              <a:pPr/>
              <a:t>10-Mar-23</a:t>
            </a:fld>
            <a:endParaRPr lang="en-US" dirty="0"/>
          </a:p>
        </p:txBody>
      </p:sp>
      <p:sp>
        <p:nvSpPr>
          <p:cNvPr id="24" name="AutoShape 12" descr="Green app store 2 icon - Free green site logo icons"/>
          <p:cNvSpPr>
            <a:spLocks noChangeAspect="1" noChangeArrowheads="1"/>
          </p:cNvSpPr>
          <p:nvPr/>
        </p:nvSpPr>
        <p:spPr bwMode="auto">
          <a:xfrm rot="1664511">
            <a:off x="66633" y="-391683"/>
            <a:ext cx="644823" cy="644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14</a:t>
            </a:fld>
            <a:endParaRPr lang="en-US" dirty="0"/>
          </a:p>
        </p:txBody>
      </p:sp>
      <p:grpSp>
        <p:nvGrpSpPr>
          <p:cNvPr id="11" name="Group 10"/>
          <p:cNvGrpSpPr/>
          <p:nvPr/>
        </p:nvGrpSpPr>
        <p:grpSpPr>
          <a:xfrm>
            <a:off x="5089367" y="2870030"/>
            <a:ext cx="3423792" cy="1701806"/>
            <a:chOff x="3763947" y="2293098"/>
            <a:chExt cx="3423792" cy="1701806"/>
          </a:xfrm>
        </p:grpSpPr>
        <p:sp>
          <p:nvSpPr>
            <p:cNvPr id="19" name="Flowchart: Sequential Access Storage 18"/>
            <p:cNvSpPr/>
            <p:nvPr/>
          </p:nvSpPr>
          <p:spPr>
            <a:xfrm>
              <a:off x="3763947" y="2293098"/>
              <a:ext cx="1531590" cy="1543120"/>
            </a:xfrm>
            <a:prstGeom prst="flowChartMagneticTape">
              <a:avLst/>
            </a:prstGeom>
            <a:noFill/>
            <a:ln>
              <a:solidFill>
                <a:srgbClr val="61436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3"/>
            <a:stretch>
              <a:fillRect/>
            </a:stretch>
          </p:blipFill>
          <p:spPr>
            <a:xfrm>
              <a:off x="3768983" y="2320305"/>
              <a:ext cx="1517409" cy="1497666"/>
            </a:xfrm>
            <a:prstGeom prst="ellipse">
              <a:avLst/>
            </a:prstGeom>
            <a:ln w="63500" cap="rnd">
              <a:solidFill>
                <a:srgbClr val="61436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Text Placeholder 5"/>
            <p:cNvSpPr txBox="1">
              <a:spLocks/>
            </p:cNvSpPr>
            <p:nvPr/>
          </p:nvSpPr>
          <p:spPr>
            <a:xfrm>
              <a:off x="5295537" y="3385304"/>
              <a:ext cx="1892202" cy="609600"/>
            </a:xfrm>
            <a:prstGeom prst="rect">
              <a:avLst/>
            </a:prstGeom>
            <a:noFill/>
            <a:ln w="28575">
              <a:solidFill>
                <a:srgbClr val="5B3F5D"/>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Md. </a:t>
              </a:r>
              <a:r>
                <a:rPr lang="en-US" sz="1050" dirty="0" err="1" smtClean="0">
                  <a:solidFill>
                    <a:schemeClr val="tx1">
                      <a:lumMod val="75000"/>
                      <a:lumOff val="25000"/>
                    </a:schemeClr>
                  </a:solidFill>
                  <a:latin typeface="Calibri (Body)"/>
                </a:rPr>
                <a:t>Alamin</a:t>
              </a:r>
              <a:r>
                <a:rPr lang="en-US" sz="1050" dirty="0" smtClean="0">
                  <a:solidFill>
                    <a:schemeClr val="tx1">
                      <a:lumMod val="75000"/>
                      <a:lumOff val="25000"/>
                    </a:schemeClr>
                  </a:solidFill>
                  <a:latin typeface="Calibri (Body)"/>
                </a:rPr>
                <a:t> </a:t>
              </a:r>
            </a:p>
            <a:p>
              <a:pPr algn="ctr"/>
              <a:r>
                <a:rPr lang="en-US" sz="1050" dirty="0">
                  <a:solidFill>
                    <a:schemeClr val="tx1">
                      <a:lumMod val="75000"/>
                      <a:lumOff val="25000"/>
                    </a:schemeClr>
                  </a:solidFill>
                  <a:latin typeface="Calibri (Body)"/>
                </a:rPr>
                <a:t>Diploma in Computer Science and 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Bangladesh </a:t>
              </a:r>
              <a:r>
                <a:rPr lang="en-US" sz="1050" dirty="0">
                  <a:solidFill>
                    <a:schemeClr val="tx1">
                      <a:lumMod val="75000"/>
                      <a:lumOff val="25000"/>
                    </a:schemeClr>
                  </a:solidFill>
                  <a:latin typeface="Calibri (Body)"/>
                </a:rPr>
                <a:t>University of Business and Technology</a:t>
              </a:r>
            </a:p>
          </p:txBody>
        </p:sp>
      </p:grpSp>
      <p:grpSp>
        <p:nvGrpSpPr>
          <p:cNvPr id="10" name="Group 9"/>
          <p:cNvGrpSpPr/>
          <p:nvPr/>
        </p:nvGrpSpPr>
        <p:grpSpPr>
          <a:xfrm>
            <a:off x="972483" y="858040"/>
            <a:ext cx="3599517" cy="1669270"/>
            <a:chOff x="535141" y="595189"/>
            <a:chExt cx="3599517" cy="1669270"/>
          </a:xfrm>
        </p:grpSpPr>
        <p:sp>
          <p:nvSpPr>
            <p:cNvPr id="21" name="Flowchart: Sequential Access Storage 20"/>
            <p:cNvSpPr/>
            <p:nvPr/>
          </p:nvSpPr>
          <p:spPr>
            <a:xfrm>
              <a:off x="535141" y="595189"/>
              <a:ext cx="1531590" cy="1521262"/>
            </a:xfrm>
            <a:prstGeom prst="flowChartMagneticTape">
              <a:avLst/>
            </a:prstGeom>
            <a:noFill/>
            <a:ln>
              <a:solidFill>
                <a:srgbClr val="0B21DD"/>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stretch>
              <a:fillRect/>
            </a:stretch>
          </p:blipFill>
          <p:spPr>
            <a:xfrm>
              <a:off x="546015" y="595189"/>
              <a:ext cx="1515466" cy="1498994"/>
            </a:xfrm>
            <a:prstGeom prst="ellipse">
              <a:avLst/>
            </a:prstGeom>
            <a:ln w="63500" cap="rnd">
              <a:solidFill>
                <a:srgbClr val="0B21D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 Placeholder 5"/>
            <p:cNvSpPr txBox="1">
              <a:spLocks/>
            </p:cNvSpPr>
            <p:nvPr/>
          </p:nvSpPr>
          <p:spPr>
            <a:xfrm>
              <a:off x="2065134" y="1654859"/>
              <a:ext cx="2069524" cy="609600"/>
            </a:xfrm>
            <a:prstGeom prst="rect">
              <a:avLst/>
            </a:prstGeom>
            <a:ln w="28575">
              <a:solidFill>
                <a:srgbClr val="0B21DD"/>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Md. Jobaer Hossain</a:t>
              </a:r>
            </a:p>
            <a:p>
              <a:pPr algn="ctr"/>
              <a:r>
                <a:rPr lang="en-US" sz="1050" dirty="0" smtClean="0">
                  <a:solidFill>
                    <a:schemeClr val="tx1">
                      <a:lumMod val="75000"/>
                      <a:lumOff val="25000"/>
                    </a:schemeClr>
                  </a:solidFill>
                  <a:latin typeface="Calibri (Body)"/>
                </a:rPr>
                <a:t>Diploma in Lab Medicine, </a:t>
              </a:r>
              <a:r>
                <a:rPr lang="en-US" sz="1050" dirty="0" err="1" smtClean="0">
                  <a:solidFill>
                    <a:schemeClr val="tx1">
                      <a:lumMod val="75000"/>
                      <a:lumOff val="25000"/>
                    </a:schemeClr>
                  </a:solidFill>
                  <a:latin typeface="Calibri (Body)"/>
                </a:rPr>
                <a:t>B.Sc</a:t>
              </a:r>
              <a:r>
                <a:rPr lang="en-US" sz="1050" dirty="0" smtClean="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Problem solver and Full stack Web Developer</a:t>
              </a:r>
            </a:p>
            <a:p>
              <a:pPr algn="ctr"/>
              <a:r>
                <a:rPr lang="en-US" sz="1050" dirty="0" smtClean="0">
                  <a:solidFill>
                    <a:schemeClr val="tx1">
                      <a:lumMod val="75000"/>
                      <a:lumOff val="25000"/>
                    </a:schemeClr>
                  </a:solidFill>
                  <a:latin typeface="Calibri (Body)"/>
                </a:rPr>
                <a:t>Bangladesh University of Business and Technology</a:t>
              </a:r>
              <a:endParaRPr lang="en-US" sz="1050" dirty="0">
                <a:solidFill>
                  <a:schemeClr val="tx1">
                    <a:lumMod val="75000"/>
                    <a:lumOff val="25000"/>
                  </a:schemeClr>
                </a:solidFill>
                <a:latin typeface="Calibri (Body)"/>
              </a:endParaRPr>
            </a:p>
          </p:txBody>
        </p:sp>
      </p:grpSp>
      <p:grpSp>
        <p:nvGrpSpPr>
          <p:cNvPr id="8" name="Group 7"/>
          <p:cNvGrpSpPr/>
          <p:nvPr/>
        </p:nvGrpSpPr>
        <p:grpSpPr>
          <a:xfrm>
            <a:off x="4616855" y="871585"/>
            <a:ext cx="3273827" cy="1676791"/>
            <a:chOff x="4616855" y="871585"/>
            <a:chExt cx="3273827" cy="1676791"/>
          </a:xfrm>
        </p:grpSpPr>
        <p:sp>
          <p:nvSpPr>
            <p:cNvPr id="20" name="Flowchart: Sequential Access Storage 19"/>
            <p:cNvSpPr/>
            <p:nvPr/>
          </p:nvSpPr>
          <p:spPr>
            <a:xfrm>
              <a:off x="4616855" y="871585"/>
              <a:ext cx="1531590" cy="1568946"/>
            </a:xfrm>
            <a:prstGeom prst="flowChartMagneticTape">
              <a:avLst/>
            </a:prstGeom>
            <a:noFill/>
            <a:ln>
              <a:solidFill>
                <a:srgbClr val="7CA1E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4630687" y="912424"/>
              <a:ext cx="1503927" cy="1500888"/>
            </a:xfrm>
            <a:prstGeom prst="ellipse">
              <a:avLst/>
            </a:prstGeom>
            <a:ln w="63500" cap="rnd">
              <a:solidFill>
                <a:srgbClr val="7CA1E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 Placeholder 5"/>
            <p:cNvSpPr txBox="1">
              <a:spLocks/>
            </p:cNvSpPr>
            <p:nvPr/>
          </p:nvSpPr>
          <p:spPr>
            <a:xfrm>
              <a:off x="6148445" y="1938776"/>
              <a:ext cx="1742237" cy="609600"/>
            </a:xfrm>
            <a:prstGeom prst="rect">
              <a:avLst/>
            </a:prstGeom>
            <a:noFill/>
            <a:ln w="28575">
              <a:solidFill>
                <a:srgbClr val="7CA1E1"/>
              </a:solidFill>
            </a:ln>
            <a:effectLst>
              <a:outerShdw blurRad="50800" dist="38100" dir="5400000" algn="t" rotWithShape="0">
                <a:prstClr val="black">
                  <a:alpha val="40000"/>
                </a:prstClr>
              </a:outerShdw>
            </a:effectLst>
          </p:spPr>
          <p:txBody>
            <a:bodyPr vert="horz" lIns="91440" tIns="45720" rIns="91440" bIns="45720" rtlCol="0" anchor="b">
              <a:normAutofit fontScale="55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a:solidFill>
                    <a:schemeClr val="tx1">
                      <a:lumMod val="75000"/>
                      <a:lumOff val="25000"/>
                    </a:schemeClr>
                  </a:solidFill>
                  <a:latin typeface="Calibri (Body)"/>
                </a:rPr>
                <a:t>Md </a:t>
              </a:r>
              <a:r>
                <a:rPr lang="en-US" sz="1050" dirty="0" err="1">
                  <a:solidFill>
                    <a:schemeClr val="tx1">
                      <a:lumMod val="75000"/>
                      <a:lumOff val="25000"/>
                    </a:schemeClr>
                  </a:solidFill>
                  <a:latin typeface="Calibri (Body)"/>
                </a:rPr>
                <a:t>Galib</a:t>
              </a:r>
              <a:r>
                <a:rPr lang="en-US" sz="1050" dirty="0">
                  <a:solidFill>
                    <a:schemeClr val="tx1">
                      <a:lumMod val="75000"/>
                      <a:lumOff val="25000"/>
                    </a:schemeClr>
                  </a:solidFill>
                  <a:latin typeface="Calibri (Body)"/>
                </a:rPr>
                <a:t> </a:t>
              </a:r>
              <a:r>
                <a:rPr lang="en-US" sz="1050" dirty="0" smtClean="0">
                  <a:solidFill>
                    <a:schemeClr val="tx1">
                      <a:lumMod val="75000"/>
                      <a:lumOff val="25000"/>
                    </a:schemeClr>
                  </a:solidFill>
                  <a:latin typeface="Calibri (Body)"/>
                </a:rPr>
                <a:t>Hossain</a:t>
              </a:r>
            </a:p>
            <a:p>
              <a:pPr algn="ctr"/>
              <a:r>
                <a:rPr lang="en-US" sz="1050" dirty="0" smtClean="0">
                  <a:solidFill>
                    <a:schemeClr val="tx1">
                      <a:lumMod val="75000"/>
                      <a:lumOff val="25000"/>
                    </a:schemeClr>
                  </a:solidFill>
                  <a:latin typeface="Calibri (Body)"/>
                </a:rPr>
                <a:t>Diploma in Computer Science and </a:t>
              </a:r>
              <a:r>
                <a:rPr lang="en-US" sz="1050" dirty="0">
                  <a:solidFill>
                    <a:schemeClr val="tx1">
                      <a:lumMod val="75000"/>
                      <a:lumOff val="25000"/>
                    </a:schemeClr>
                  </a:solidFill>
                  <a:latin typeface="Calibri (Body)"/>
                </a:rPr>
                <a:t>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a:solidFill>
                    <a:schemeClr val="tx1">
                      <a:lumMod val="75000"/>
                      <a:lumOff val="25000"/>
                    </a:schemeClr>
                  </a:solidFill>
                  <a:latin typeface="Calibri (Body)"/>
                </a:rPr>
                <a:t>Problem solver and Full stack Web Developer</a:t>
              </a:r>
            </a:p>
            <a:p>
              <a:pPr algn="ctr"/>
              <a:r>
                <a:rPr lang="en-US" sz="1050" dirty="0">
                  <a:solidFill>
                    <a:schemeClr val="tx1">
                      <a:lumMod val="75000"/>
                      <a:lumOff val="25000"/>
                    </a:schemeClr>
                  </a:solidFill>
                  <a:latin typeface="Calibri (Body)"/>
                </a:rPr>
                <a:t>Bangladesh University of Business and Technology</a:t>
              </a:r>
            </a:p>
          </p:txBody>
        </p:sp>
      </p:grpSp>
      <p:sp>
        <p:nvSpPr>
          <p:cNvPr id="40" name="Right Triangle 39"/>
          <p:cNvSpPr/>
          <p:nvPr/>
        </p:nvSpPr>
        <p:spPr>
          <a:xfrm rot="10800000">
            <a:off x="6369173" y="0"/>
            <a:ext cx="2774827" cy="3333750"/>
          </a:xfrm>
          <a:prstGeom prst="rtTriangle">
            <a:avLst/>
          </a:prstGeom>
          <a:solidFill>
            <a:srgbClr val="011235"/>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701271" y="2872189"/>
            <a:ext cx="3327929" cy="1701806"/>
            <a:chOff x="2035396" y="2408606"/>
            <a:chExt cx="3327929" cy="1701806"/>
          </a:xfrm>
        </p:grpSpPr>
        <p:sp>
          <p:nvSpPr>
            <p:cNvPr id="41" name="Flowchart: Sequential Access Storage 40"/>
            <p:cNvSpPr/>
            <p:nvPr/>
          </p:nvSpPr>
          <p:spPr>
            <a:xfrm>
              <a:off x="2041938" y="2408606"/>
              <a:ext cx="1531590" cy="1543120"/>
            </a:xfrm>
            <a:prstGeom prst="flowChartMagneticTape">
              <a:avLst/>
            </a:prstGeom>
            <a:noFill/>
            <a:ln>
              <a:solidFill>
                <a:srgbClr val="945243"/>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5"/>
            <p:cNvSpPr txBox="1">
              <a:spLocks/>
            </p:cNvSpPr>
            <p:nvPr/>
          </p:nvSpPr>
          <p:spPr>
            <a:xfrm>
              <a:off x="3573528" y="3500812"/>
              <a:ext cx="1789797" cy="609600"/>
            </a:xfrm>
            <a:prstGeom prst="rect">
              <a:avLst/>
            </a:prstGeom>
            <a:noFill/>
            <a:ln w="28575">
              <a:solidFill>
                <a:srgbClr val="945243"/>
              </a:solidFill>
            </a:ln>
            <a:effectLst>
              <a:outerShdw blurRad="50800" dist="38100" dir="5400000" algn="t" rotWithShape="0">
                <a:prstClr val="black">
                  <a:alpha val="40000"/>
                </a:prstClr>
              </a:outerShdw>
            </a:effectLst>
          </p:spPr>
          <p:txBody>
            <a:bodyPr vert="horz" lIns="91440" tIns="45720" rIns="91440" bIns="45720" rtlCol="0" anchor="b">
              <a:normAutofit fontScale="70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err="1" smtClean="0">
                  <a:solidFill>
                    <a:schemeClr val="tx1">
                      <a:lumMod val="75000"/>
                      <a:lumOff val="25000"/>
                    </a:schemeClr>
                  </a:solidFill>
                  <a:latin typeface="Calibri (Body)"/>
                </a:rPr>
                <a:t>Shariful</a:t>
              </a:r>
              <a:r>
                <a:rPr lang="en-US" sz="1050" dirty="0" smtClean="0">
                  <a:solidFill>
                    <a:schemeClr val="tx1">
                      <a:lumMod val="75000"/>
                      <a:lumOff val="25000"/>
                    </a:schemeClr>
                  </a:solidFill>
                  <a:latin typeface="Calibri (Body)"/>
                </a:rPr>
                <a:t> Islam </a:t>
              </a:r>
              <a:r>
                <a:rPr lang="en-US" sz="1050" dirty="0" err="1" smtClean="0">
                  <a:solidFill>
                    <a:schemeClr val="tx1">
                      <a:lumMod val="75000"/>
                      <a:lumOff val="25000"/>
                    </a:schemeClr>
                  </a:solidFill>
                  <a:latin typeface="Calibri (Body)"/>
                </a:rPr>
                <a:t>Shanto</a:t>
              </a:r>
              <a:endParaRPr lang="en-US" sz="1050" dirty="0" smtClean="0">
                <a:solidFill>
                  <a:schemeClr val="tx1">
                    <a:lumMod val="75000"/>
                    <a:lumOff val="25000"/>
                  </a:schemeClr>
                </a:solidFill>
                <a:latin typeface="Calibri (Body)"/>
              </a:endParaRPr>
            </a:p>
            <a:p>
              <a:pPr algn="ctr"/>
              <a:r>
                <a:rPr lang="en-US" sz="1050" dirty="0">
                  <a:solidFill>
                    <a:schemeClr val="tx1">
                      <a:lumMod val="75000"/>
                      <a:lumOff val="25000"/>
                    </a:schemeClr>
                  </a:solidFill>
                  <a:latin typeface="Calibri (Body)"/>
                </a:rPr>
                <a:t>Diploma in Computer Science and Engineering, </a:t>
              </a:r>
              <a:r>
                <a:rPr lang="en-US" sz="1050" dirty="0" err="1">
                  <a:solidFill>
                    <a:schemeClr val="tx1">
                      <a:lumMod val="75000"/>
                      <a:lumOff val="25000"/>
                    </a:schemeClr>
                  </a:solidFill>
                  <a:latin typeface="Calibri (Body)"/>
                </a:rPr>
                <a:t>B.Sc</a:t>
              </a:r>
              <a:r>
                <a:rPr lang="en-US" sz="1050" dirty="0">
                  <a:solidFill>
                    <a:schemeClr val="tx1">
                      <a:lumMod val="75000"/>
                      <a:lumOff val="25000"/>
                    </a:schemeClr>
                  </a:solidFill>
                  <a:latin typeface="Calibri (Body)"/>
                </a:rPr>
                <a:t>(CSE) </a:t>
              </a:r>
            </a:p>
            <a:p>
              <a:pPr algn="ctr"/>
              <a:r>
                <a:rPr lang="en-US" sz="1050" dirty="0" smtClean="0">
                  <a:solidFill>
                    <a:schemeClr val="tx1">
                      <a:lumMod val="75000"/>
                      <a:lumOff val="25000"/>
                    </a:schemeClr>
                  </a:solidFill>
                  <a:latin typeface="Calibri (Body)"/>
                </a:rPr>
                <a:t>Bangladesh </a:t>
              </a:r>
              <a:r>
                <a:rPr lang="en-US" sz="1050" dirty="0">
                  <a:solidFill>
                    <a:schemeClr val="tx1">
                      <a:lumMod val="75000"/>
                      <a:lumOff val="25000"/>
                    </a:schemeClr>
                  </a:solidFill>
                  <a:latin typeface="Calibri (Body)"/>
                </a:rPr>
                <a:t>University of Business and Technology</a:t>
              </a:r>
            </a:p>
          </p:txBody>
        </p:sp>
        <p:pic>
          <p:nvPicPr>
            <p:cNvPr id="3" name="Picture 2"/>
            <p:cNvPicPr>
              <a:picLocks noChangeAspect="1"/>
            </p:cNvPicPr>
            <p:nvPr/>
          </p:nvPicPr>
          <p:blipFill>
            <a:blip r:embed="rId6"/>
            <a:stretch>
              <a:fillRect/>
            </a:stretch>
          </p:blipFill>
          <p:spPr>
            <a:xfrm>
              <a:off x="2035396" y="2411100"/>
              <a:ext cx="1538132" cy="1538132"/>
            </a:xfrm>
            <a:prstGeom prst="ellipse">
              <a:avLst/>
            </a:prstGeom>
            <a:ln w="63500" cap="rnd">
              <a:solidFill>
                <a:srgbClr val="94524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0" name="Rectangle 29"/>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685799"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p:txBody>
          <a:bodyPr/>
          <a:lstStyle/>
          <a:p>
            <a:fld id="{604E6C1B-55F2-408C-B196-170421E1AD21}" type="slidenum">
              <a:rPr lang="en-US" smtClean="0"/>
              <a:pPr/>
              <a:t>15</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Conclusion and Future work</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4" name="Picture 2">
            <a:extLst>
              <a:ext uri="{FF2B5EF4-FFF2-40B4-BE49-F238E27FC236}">
                <a16:creationId xmlns:a16="http://schemas.microsoft.com/office/drawing/2014/main" id="{D52B1F6F-C33F-48C0-8713-EB1B30506FA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4400" y="-1"/>
            <a:ext cx="8229600" cy="5143501"/>
          </a:xfrm>
          <a:prstGeom prst="rect">
            <a:avLst/>
          </a:prstGeom>
          <a:noFill/>
          <a:extLst>
            <a:ext uri="{909E8E84-426E-40DD-AFC4-6F175D3DCCD1}">
              <a14:hiddenFill xmlns:a14="http://schemas.microsoft.com/office/drawing/2010/main">
                <a:solidFill>
                  <a:srgbClr val="FFFFFF"/>
                </a:solidFill>
              </a14:hiddenFill>
            </a:ext>
          </a:extLst>
        </p:spPr>
      </p:pic>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0035985-D0B1-4F4F-B67B-3E1F3F537F95}"/>
              </a:ext>
            </a:extLst>
          </p:cNvPr>
          <p:cNvSpPr>
            <a:spLocks noGrp="1"/>
          </p:cNvSpPr>
          <p:nvPr>
            <p:ph type="title"/>
          </p:nvPr>
        </p:nvSpPr>
        <p:spPr>
          <a:xfrm>
            <a:off x="1371600" y="1809750"/>
            <a:ext cx="7589520" cy="857250"/>
          </a:xfrm>
        </p:spPr>
        <p:txBody>
          <a:bodyPr>
            <a:noAutofit/>
          </a:bodyPr>
          <a:lstStyle/>
          <a:p>
            <a:r>
              <a:rPr lang="en-US" sz="2800" dirty="0">
                <a:solidFill>
                  <a:schemeClr val="bg1"/>
                </a:solidFill>
              </a:rPr>
              <a:t>May the sunrise of new dreams of the farmer every day.</a:t>
            </a:r>
            <a:br>
              <a:rPr lang="en-US" sz="2800" dirty="0">
                <a:solidFill>
                  <a:schemeClr val="bg1"/>
                </a:solidFill>
              </a:rPr>
            </a:br>
            <a:r>
              <a:rPr lang="en-US" sz="2800" dirty="0">
                <a:solidFill>
                  <a:schemeClr val="bg1"/>
                </a:solidFill>
              </a:rPr>
              <a:t/>
            </a:r>
            <a:br>
              <a:rPr lang="en-US" sz="2800" dirty="0">
                <a:solidFill>
                  <a:schemeClr val="bg1"/>
                </a:solidFill>
              </a:rPr>
            </a:br>
            <a:r>
              <a:rPr lang="en-US" sz="2800" dirty="0">
                <a:solidFill>
                  <a:schemeClr val="bg1"/>
                </a:solidFill>
              </a:rPr>
              <a:t/>
            </a:r>
            <a:br>
              <a:rPr lang="en-US" sz="2800" dirty="0">
                <a:solidFill>
                  <a:schemeClr val="bg1"/>
                </a:solidFill>
              </a:rPr>
            </a:br>
            <a:r>
              <a:rPr lang="en-US" sz="2800" dirty="0">
                <a:solidFill>
                  <a:schemeClr val="bg1"/>
                </a:solidFill>
              </a:rPr>
              <a:t>“Investment in agriculture is the best weapon against hunger and poverty, and they have made life better for billions of people.”</a:t>
            </a:r>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p:txBody>
          <a:bodyPr/>
          <a:lstStyle/>
          <a:p>
            <a:fld id="{CC5F270C-DA80-A343-9453-E4F1A07BB2F3}" type="datetime1">
              <a:rPr lang="en-US" smtClean="0"/>
              <a:pPr/>
              <a:t>10-Mar-23</a:t>
            </a:fld>
            <a:endParaRPr lang="en-US" dirty="0"/>
          </a:p>
        </p:txBody>
      </p:sp>
      <p:sp>
        <p:nvSpPr>
          <p:cNvPr id="15" name="Rectangle 14"/>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383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16</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2438400" y="2257425"/>
            <a:ext cx="4683760" cy="762000"/>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If you have any questions, please feel free to ask</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15" name="Rectangle 14"/>
          <p:cNvSpPr/>
          <p:nvPr/>
        </p:nvSpPr>
        <p:spPr>
          <a:xfrm>
            <a:off x="2362200" y="401955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18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17</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793240" y="2150091"/>
            <a:ext cx="6053709"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Thank you</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15" name="Rectangle 14"/>
          <p:cNvSpPr/>
          <p:nvPr/>
        </p:nvSpPr>
        <p:spPr>
          <a:xfrm>
            <a:off x="2362200" y="4019550"/>
            <a:ext cx="2514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601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Video transcoding platform illustration | Isometric design, Illustration  isometric, Illustration"/>
          <p:cNvPicPr>
            <a:picLocks noChangeAspect="1" noChangeArrowheads="1"/>
          </p:cNvPicPr>
          <p:nvPr/>
        </p:nvPicPr>
        <p:blipFill>
          <a:blip r:embed="rId2">
            <a:lum bright="20000"/>
          </a:blip>
          <a:srcRect/>
          <a:stretch>
            <a:fillRect/>
          </a:stretch>
        </p:blipFill>
        <p:spPr bwMode="auto">
          <a:xfrm>
            <a:off x="2743200" y="285750"/>
            <a:ext cx="6096000" cy="4572000"/>
          </a:xfrm>
          <a:prstGeom prst="rect">
            <a:avLst/>
          </a:prstGeom>
          <a:noFill/>
        </p:spPr>
      </p:pic>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2</a:t>
            </a:fld>
            <a:endParaRPr lang="en-US" dirty="0"/>
          </a:p>
        </p:txBody>
      </p:sp>
      <p:sp>
        <p:nvSpPr>
          <p:cNvPr id="41" name="Google Shape;114;p14">
            <a:extLst>
              <a:ext uri="{FF2B5EF4-FFF2-40B4-BE49-F238E27FC236}">
                <a16:creationId xmlns:a16="http://schemas.microsoft.com/office/drawing/2014/main" id="{2D6E99FF-57DE-EB4A-AD00-25751269F484}"/>
              </a:ext>
            </a:extLst>
          </p:cNvPr>
          <p:cNvSpPr txBox="1"/>
          <p:nvPr/>
        </p:nvSpPr>
        <p:spPr>
          <a:xfrm>
            <a:off x="1655928" y="1200150"/>
            <a:ext cx="7251137" cy="3631733"/>
          </a:xfrm>
          <a:prstGeom prst="rect">
            <a:avLst/>
          </a:prstGeom>
          <a:noFill/>
          <a:ln>
            <a:noFill/>
          </a:ln>
        </p:spPr>
        <p:txBody>
          <a:bodyPr spcFirstLastPara="1" wrap="square" lIns="91425" tIns="91425" rIns="91425" bIns="91425" anchor="t" anchorCtr="0">
            <a:spAutoFit/>
          </a:bodyPr>
          <a:lstStyle/>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Motivation and Background </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Objective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Requirement Study</a:t>
            </a:r>
          </a:p>
          <a:p>
            <a:pPr marL="139700" lvl="0">
              <a:buSzPts val="1400"/>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Unified Modeling Language</a:t>
            </a: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Design and Data Component Structure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Necessary Tools </a:t>
            </a:r>
          </a:p>
          <a:p>
            <a:pPr marL="127000" lvl="0">
              <a:buSzPts val="1600"/>
            </a:pPr>
            <a:endParaRPr lang="en-US"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Conclusion </a:t>
            </a:r>
          </a:p>
          <a:p>
            <a:pPr marL="412750" lvl="0" indent="-285750">
              <a:buSzPts val="1600"/>
            </a:pPr>
            <a:endParaRPr sz="1600" dirty="0">
              <a:solidFill>
                <a:schemeClr val="tx1">
                  <a:lumMod val="75000"/>
                  <a:lumOff val="25000"/>
                </a:schemeClr>
              </a:solidFill>
              <a:latin typeface="Calibri (Body)"/>
              <a:cs typeface="Times New Roman"/>
              <a:sym typeface="Times New Roman"/>
            </a:endParaRPr>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Content Outline</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0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entagon 4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54" name="Pentagon 53"/>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entagon 55"/>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A picture containing plant, green&#10;&#10;Description automatically generated">
            <a:extLst>
              <a:ext uri="{FF2B5EF4-FFF2-40B4-BE49-F238E27FC236}">
                <a16:creationId xmlns:a16="http://schemas.microsoft.com/office/drawing/2014/main" id="{BEE71025-7AA5-48EE-80EB-3DDE33F85DD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5029"/>
          <a:stretch/>
        </p:blipFill>
        <p:spPr>
          <a:xfrm rot="5400000">
            <a:off x="5816423" y="584985"/>
            <a:ext cx="3474412" cy="3180742"/>
          </a:xfrm>
          <a:prstGeom prst="rect">
            <a:avLst/>
          </a:prstGeom>
        </p:spPr>
      </p:pic>
      <p:sp>
        <p:nvSpPr>
          <p:cNvPr id="58" name="Pentagon 57"/>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lang="en-US" sz="3200" dirty="0" smtClean="0">
                <a:solidFill>
                  <a:schemeClr val="tx2">
                    <a:lumMod val="75000"/>
                  </a:schemeClr>
                </a:solidFill>
                <a:latin typeface="Kozuka Gothic Pro H" pitchFamily="34" charset="-128"/>
                <a:ea typeface="Kozuka Gothic Pro H" pitchFamily="34" charset="-128"/>
                <a:cs typeface="Times New Roman"/>
                <a:sym typeface="Times New Roman"/>
              </a:rPr>
              <a:t>Why Farmer’s Diary</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61" name="Round Diagonal Corner Rectangle 60"/>
          <p:cNvSpPr/>
          <p:nvPr/>
        </p:nvSpPr>
        <p:spPr>
          <a:xfrm>
            <a:off x="1369595" y="4807664"/>
            <a:ext cx="76962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5"/>
          <p:cNvSpPr txBox="1">
            <a:spLocks/>
          </p:cNvSpPr>
          <p:nvPr/>
        </p:nvSpPr>
        <p:spPr>
          <a:xfrm>
            <a:off x="1522599" y="2543592"/>
            <a:ext cx="1507145" cy="95166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dirty="0" smtClean="0">
                <a:solidFill>
                  <a:schemeClr val="tx1">
                    <a:lumMod val="75000"/>
                    <a:lumOff val="25000"/>
                  </a:schemeClr>
                </a:solidFill>
                <a:latin typeface="Calibri (Body)"/>
              </a:rPr>
              <a:t>Price Monitoring</a:t>
            </a:r>
            <a:endParaRPr lang="en-US" dirty="0"/>
          </a:p>
        </p:txBody>
      </p:sp>
      <p:sp>
        <p:nvSpPr>
          <p:cNvPr id="63"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513057" y="4811141"/>
            <a:ext cx="2133600" cy="273844"/>
          </a:xfrm>
        </p:spPr>
        <p:txBody>
          <a:bodyPr/>
          <a:lstStyle/>
          <a:p>
            <a:fld id="{CC5F270C-DA80-A343-9453-E4F1A07BB2F3}" type="datetime1">
              <a:rPr lang="en-US" smtClean="0"/>
              <a:pPr/>
              <a:t>10-Mar-23</a:t>
            </a:fld>
            <a:endParaRPr lang="en-US" dirty="0"/>
          </a:p>
        </p:txBody>
      </p:sp>
      <p:sp>
        <p:nvSpPr>
          <p:cNvPr id="64"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3</a:t>
            </a:fld>
            <a:endParaRPr lang="en-US" dirty="0"/>
          </a:p>
        </p:txBody>
      </p:sp>
      <p:sp>
        <p:nvSpPr>
          <p:cNvPr id="65" name="AutoShape 4" descr="Hands Holding A Seedling - Houseplant, HD Png Download , Transparent Png  Image - PNGitem">
            <a:extLst>
              <a:ext uri="{FF2B5EF4-FFF2-40B4-BE49-F238E27FC236}">
                <a16:creationId xmlns:a16="http://schemas.microsoft.com/office/drawing/2014/main" id="{90024BD7-285A-4E01-B784-E741E5571F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6" name="Picture 65"/>
          <p:cNvPicPr>
            <a:picLocks noChangeAspect="1"/>
          </p:cNvPicPr>
          <p:nvPr/>
        </p:nvPicPr>
        <p:blipFill>
          <a:blip r:embed="rId5"/>
          <a:stretch>
            <a:fillRect/>
          </a:stretch>
        </p:blipFill>
        <p:spPr>
          <a:xfrm>
            <a:off x="4067926" y="3210172"/>
            <a:ext cx="830698" cy="823264"/>
          </a:xfrm>
          <a:prstGeom prst="rect">
            <a:avLst/>
          </a:prstGeom>
        </p:spPr>
      </p:pic>
      <p:pic>
        <p:nvPicPr>
          <p:cNvPr id="67" name="Picture 66"/>
          <p:cNvPicPr>
            <a:picLocks noChangeAspect="1"/>
          </p:cNvPicPr>
          <p:nvPr/>
        </p:nvPicPr>
        <p:blipFill>
          <a:blip r:embed="rId6"/>
          <a:stretch>
            <a:fillRect/>
          </a:stretch>
        </p:blipFill>
        <p:spPr>
          <a:xfrm>
            <a:off x="2995796" y="1426915"/>
            <a:ext cx="1234916" cy="1077162"/>
          </a:xfrm>
          <a:prstGeom prst="rect">
            <a:avLst/>
          </a:prstGeom>
        </p:spPr>
      </p:pic>
      <p:sp>
        <p:nvSpPr>
          <p:cNvPr id="68" name="Text Placeholder 5"/>
          <p:cNvSpPr txBox="1">
            <a:spLocks/>
          </p:cNvSpPr>
          <p:nvPr/>
        </p:nvSpPr>
        <p:spPr>
          <a:xfrm>
            <a:off x="2845940" y="2419350"/>
            <a:ext cx="1507145" cy="95166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buSzPts val="1600"/>
            </a:pPr>
            <a:r>
              <a:rPr lang="en-US" sz="1050" dirty="0" smtClean="0">
                <a:solidFill>
                  <a:schemeClr val="tx1">
                    <a:lumMod val="75000"/>
                    <a:lumOff val="25000"/>
                  </a:schemeClr>
                </a:solidFill>
                <a:latin typeface="Calibri (Body)"/>
              </a:rPr>
              <a:t>Data Security</a:t>
            </a:r>
          </a:p>
          <a:p>
            <a:pPr marL="127000">
              <a:buSzPts val="1600"/>
            </a:pPr>
            <a:endParaRPr lang="en-US" sz="1050" dirty="0">
              <a:solidFill>
                <a:schemeClr val="tx1">
                  <a:lumMod val="75000"/>
                  <a:lumOff val="25000"/>
                </a:schemeClr>
              </a:solidFill>
              <a:latin typeface="Calibri (Body)"/>
            </a:endParaRPr>
          </a:p>
          <a:p>
            <a:endParaRPr lang="en-US" dirty="0"/>
          </a:p>
        </p:txBody>
      </p:sp>
      <p:pic>
        <p:nvPicPr>
          <p:cNvPr id="69" name="Picture 68"/>
          <p:cNvPicPr>
            <a:picLocks noChangeAspect="1"/>
          </p:cNvPicPr>
          <p:nvPr/>
        </p:nvPicPr>
        <p:blipFill>
          <a:blip r:embed="rId7"/>
          <a:stretch>
            <a:fillRect/>
          </a:stretch>
        </p:blipFill>
        <p:spPr>
          <a:xfrm>
            <a:off x="4758968" y="1521683"/>
            <a:ext cx="1015584" cy="880921"/>
          </a:xfrm>
          <a:prstGeom prst="rect">
            <a:avLst/>
          </a:prstGeom>
        </p:spPr>
      </p:pic>
      <p:sp>
        <p:nvSpPr>
          <p:cNvPr id="70" name="Text Placeholder 5"/>
          <p:cNvSpPr txBox="1">
            <a:spLocks/>
          </p:cNvSpPr>
          <p:nvPr/>
        </p:nvSpPr>
        <p:spPr>
          <a:xfrm>
            <a:off x="4499667" y="2412793"/>
            <a:ext cx="1507145" cy="95166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050" dirty="0" smtClean="0">
                <a:solidFill>
                  <a:schemeClr val="tx1">
                    <a:lumMod val="75000"/>
                    <a:lumOff val="25000"/>
                  </a:schemeClr>
                </a:solidFill>
                <a:latin typeface="Calibri (Body)"/>
              </a:rPr>
              <a:t>Real-time Monitoring</a:t>
            </a:r>
            <a:endParaRPr lang="en-US" sz="1050" dirty="0">
              <a:solidFill>
                <a:schemeClr val="tx1">
                  <a:lumMod val="75000"/>
                  <a:lumOff val="25000"/>
                </a:schemeClr>
              </a:solidFill>
              <a:latin typeface="Calibri (Body)"/>
            </a:endParaRPr>
          </a:p>
          <a:p>
            <a:endParaRPr lang="en-US" dirty="0"/>
          </a:p>
        </p:txBody>
      </p:sp>
      <p:pic>
        <p:nvPicPr>
          <p:cNvPr id="71" name="Picture 2" descr="How does Salesforce store emails uploaded by Match My Emai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8806" y="3340687"/>
            <a:ext cx="681238" cy="681238"/>
          </a:xfrm>
          <a:prstGeom prst="rect">
            <a:avLst/>
          </a:prstGeom>
          <a:noFill/>
          <a:extLst>
            <a:ext uri="{909E8E84-426E-40DD-AFC4-6F175D3DCCD1}">
              <a14:hiddenFill xmlns:a14="http://schemas.microsoft.com/office/drawing/2010/main">
                <a:solidFill>
                  <a:srgbClr val="FFFFFF"/>
                </a:solidFill>
              </a14:hiddenFill>
            </a:ext>
          </a:extLst>
        </p:spPr>
      </p:pic>
      <p:sp>
        <p:nvSpPr>
          <p:cNvPr id="72" name="Text Placeholder 5"/>
          <p:cNvSpPr txBox="1">
            <a:spLocks/>
          </p:cNvSpPr>
          <p:nvPr/>
        </p:nvSpPr>
        <p:spPr>
          <a:xfrm>
            <a:off x="2139512" y="4084818"/>
            <a:ext cx="1507145"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050" dirty="0">
                <a:solidFill>
                  <a:schemeClr val="tx1">
                    <a:lumMod val="75000"/>
                    <a:lumOff val="25000"/>
                  </a:schemeClr>
                </a:solidFill>
                <a:latin typeface="Calibri (Body)"/>
              </a:rPr>
              <a:t>Life time data storage</a:t>
            </a:r>
            <a:endParaRPr lang="en-US" dirty="0"/>
          </a:p>
        </p:txBody>
      </p:sp>
      <p:sp>
        <p:nvSpPr>
          <p:cNvPr id="73" name="Text Placeholder 5"/>
          <p:cNvSpPr txBox="1">
            <a:spLocks/>
          </p:cNvSpPr>
          <p:nvPr/>
        </p:nvSpPr>
        <p:spPr>
          <a:xfrm>
            <a:off x="3986343" y="3851909"/>
            <a:ext cx="1507145" cy="51154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lvl="0">
              <a:buSzPts val="1600"/>
            </a:pPr>
            <a:r>
              <a:rPr lang="en-US" sz="1050" dirty="0" smtClean="0">
                <a:solidFill>
                  <a:schemeClr val="tx1">
                    <a:lumMod val="75000"/>
                    <a:lumOff val="25000"/>
                  </a:schemeClr>
                </a:solidFill>
                <a:latin typeface="Calibri (Body)"/>
                <a:cs typeface="Times New Roman"/>
                <a:sym typeface="Times New Roman"/>
              </a:rPr>
              <a:t>Latest Update</a:t>
            </a:r>
            <a:endParaRPr lang="en-US" sz="1050" dirty="0">
              <a:solidFill>
                <a:schemeClr val="tx1">
                  <a:lumMod val="75000"/>
                  <a:lumOff val="25000"/>
                </a:schemeClr>
              </a:solidFill>
              <a:latin typeface="Calibri (Body)"/>
              <a:cs typeface="Times New Roman"/>
              <a:sym typeface="Times New Roman"/>
            </a:endParaRPr>
          </a:p>
        </p:txBody>
      </p:sp>
      <p:pic>
        <p:nvPicPr>
          <p:cNvPr id="74" name="Picture 73"/>
          <p:cNvPicPr>
            <a:picLocks noChangeAspect="1"/>
          </p:cNvPicPr>
          <p:nvPr/>
        </p:nvPicPr>
        <p:blipFill>
          <a:blip r:embed="rId9"/>
          <a:stretch>
            <a:fillRect/>
          </a:stretch>
        </p:blipFill>
        <p:spPr>
          <a:xfrm>
            <a:off x="1524396" y="1381321"/>
            <a:ext cx="1122551" cy="1083240"/>
          </a:xfrm>
          <a:prstGeom prst="rect">
            <a:avLst/>
          </a:prstGeom>
        </p:spPr>
      </p:pic>
      <p:pic>
        <p:nvPicPr>
          <p:cNvPr id="75" name="Picture 4" descr="Download Technology Pattern Png Png Freeuse - Vancouver - Full Size PNG  Image - PNGki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8345" b="13424"/>
          <a:stretch/>
        </p:blipFill>
        <p:spPr bwMode="auto">
          <a:xfrm rot="18431544">
            <a:off x="5901414" y="1057797"/>
            <a:ext cx="4091099" cy="2934017"/>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28" name="Picture 6" descr="BIN CONFERENCE 2022 | Leaders Take Action | Atlanta, GA Oct 14-16th"/>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Pentagon 4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entagon 50"/>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54" name="Pentagon 53"/>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entagon 55"/>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entagon 57"/>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lang="en-US" sz="3200" dirty="0" smtClean="0">
                <a:solidFill>
                  <a:schemeClr val="tx2">
                    <a:lumMod val="75000"/>
                  </a:schemeClr>
                </a:solidFill>
                <a:latin typeface="Kozuka Gothic Pro H" pitchFamily="34" charset="-128"/>
                <a:ea typeface="Kozuka Gothic Pro H" pitchFamily="34" charset="-128"/>
                <a:cs typeface="Times New Roman"/>
                <a:sym typeface="Times New Roman"/>
              </a:rPr>
              <a:t>Why Farmer’s Diary</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61" name="Round Diagonal Corner Rectangle 60"/>
          <p:cNvSpPr/>
          <p:nvPr/>
        </p:nvSpPr>
        <p:spPr>
          <a:xfrm>
            <a:off x="1369595" y="4807664"/>
            <a:ext cx="76962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513057" y="4811141"/>
            <a:ext cx="2133600" cy="273844"/>
          </a:xfrm>
        </p:spPr>
        <p:txBody>
          <a:bodyPr/>
          <a:lstStyle/>
          <a:p>
            <a:fld id="{CC5F270C-DA80-A343-9453-E4F1A07BB2F3}" type="datetime1">
              <a:rPr lang="en-US" smtClean="0"/>
              <a:pPr/>
              <a:t>10-Mar-23</a:t>
            </a:fld>
            <a:endParaRPr lang="en-US" dirty="0"/>
          </a:p>
        </p:txBody>
      </p:sp>
      <p:sp>
        <p:nvSpPr>
          <p:cNvPr id="64"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4</a:t>
            </a:fld>
            <a:endParaRPr lang="en-US" dirty="0"/>
          </a:p>
        </p:txBody>
      </p:sp>
      <p:sp>
        <p:nvSpPr>
          <p:cNvPr id="65" name="AutoShape 4" descr="Hands Holding A Seedling - Houseplant, HD Png Download , Transparent Png  Image - PNGitem">
            <a:extLst>
              <a:ext uri="{FF2B5EF4-FFF2-40B4-BE49-F238E27FC236}">
                <a16:creationId xmlns:a16="http://schemas.microsoft.com/office/drawing/2014/main" id="{90024BD7-285A-4E01-B784-E741E5571F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 name="Picture 6" descr="BIN CONFERENCE 2022 | Leaders Take Action | Atlanta, GA Oct 14-16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Sector wise contribution of GDP (percentage) in Bangladesh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395" y="1234821"/>
            <a:ext cx="3526870" cy="2002742"/>
          </a:xfrm>
          <a:prstGeom prst="rect">
            <a:avLst/>
          </a:prstGeom>
        </p:spPr>
      </p:pic>
      <p:sp>
        <p:nvSpPr>
          <p:cNvPr id="32" name="Title 1">
            <a:extLst>
              <a:ext uri="{FF2B5EF4-FFF2-40B4-BE49-F238E27FC236}">
                <a16:creationId xmlns:a16="http://schemas.microsoft.com/office/drawing/2014/main" id="{99870A48-86D5-5141-843B-9C52F48B75D3}"/>
              </a:ext>
            </a:extLst>
          </p:cNvPr>
          <p:cNvSpPr txBox="1">
            <a:spLocks/>
          </p:cNvSpPr>
          <p:nvPr/>
        </p:nvSpPr>
        <p:spPr>
          <a:xfrm>
            <a:off x="1828800" y="3454314"/>
            <a:ext cx="3372465" cy="762000"/>
          </a:xfrm>
          <a:prstGeom prst="rect">
            <a:avLst/>
          </a:prstGeom>
        </p:spPr>
        <p:txBody>
          <a:bodyPr vert="horz" lIns="91440" tIns="45720" rIns="91440" bIns="45720" rtlCol="0" anchor="ctr">
            <a:normAutofit fontScale="32500" lnSpcReduction="20000"/>
          </a:bodyPr>
          <a:lstStyle/>
          <a:p>
            <a:pPr lvl="0">
              <a:spcBef>
                <a:spcPct val="0"/>
              </a:spcBef>
              <a:defRPr/>
            </a:pP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Rahman, Md.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Sadekur</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&amp;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Haque</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Md</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&amp;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Afrad</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Md</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a:t>
            </a:r>
            <a:r>
              <a:rPr lang="en-US" sz="3200" dirty="0" err="1">
                <a:solidFill>
                  <a:schemeClr val="tx2">
                    <a:lumMod val="75000"/>
                  </a:schemeClr>
                </a:solidFill>
                <a:latin typeface="Kozuka Gothic Pro H" pitchFamily="34" charset="-128"/>
                <a:ea typeface="Kozuka Gothic Pro H" pitchFamily="34" charset="-128"/>
                <a:cs typeface="Times New Roman"/>
                <a:sym typeface="Times New Roman"/>
              </a:rPr>
              <a:t>Safiul</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 Islam. (2020). Utility of Mobile Phone Usage in Agricultural Information Dissemination in Bangladesh. 3. 154-170. 10.36349/EASJALS.2020.v03i06.020. </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1028" name="Picture 4" descr="Bangladesh GDP share of agriculture - data, chart | TheGlobalEconomy.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687481" y="1782886"/>
            <a:ext cx="4117522" cy="1727405"/>
          </a:xfrm>
          <a:prstGeom prst="rect">
            <a:avLst/>
          </a:prstGeom>
          <a:noFill/>
          <a:extLst>
            <a:ext uri="{909E8E84-426E-40DD-AFC4-6F175D3DCCD1}">
              <a14:hiddenFill xmlns:a14="http://schemas.microsoft.com/office/drawing/2010/main">
                <a:solidFill>
                  <a:srgbClr val="FFFFFF"/>
                </a:solidFill>
              </a14:hiddenFill>
            </a:ext>
          </a:extLst>
        </p:spPr>
      </p:pic>
      <p:sp>
        <p:nvSpPr>
          <p:cNvPr id="34" name="Title 1">
            <a:extLst>
              <a:ext uri="{FF2B5EF4-FFF2-40B4-BE49-F238E27FC236}">
                <a16:creationId xmlns:a16="http://schemas.microsoft.com/office/drawing/2014/main" id="{99870A48-86D5-5141-843B-9C52F48B75D3}"/>
              </a:ext>
            </a:extLst>
          </p:cNvPr>
          <p:cNvSpPr txBox="1">
            <a:spLocks/>
          </p:cNvSpPr>
          <p:nvPr/>
        </p:nvSpPr>
        <p:spPr>
          <a:xfrm rot="16200000">
            <a:off x="6228514" y="2482322"/>
            <a:ext cx="3372465" cy="762000"/>
          </a:xfrm>
          <a:prstGeom prst="rect">
            <a:avLst/>
          </a:prstGeom>
        </p:spPr>
        <p:txBody>
          <a:bodyPr vert="horz" lIns="91440" tIns="45720" rIns="91440" bIns="45720" rtlCol="0" anchor="ctr">
            <a:normAutofit/>
          </a:bodyPr>
          <a:lstStyle/>
          <a:p>
            <a:pPr lvl="0">
              <a:spcBef>
                <a:spcPct val="0"/>
              </a:spcBef>
              <a:defRPr/>
            </a:pP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5" name="Rectangle 4"/>
          <p:cNvSpPr/>
          <p:nvPr/>
        </p:nvSpPr>
        <p:spPr>
          <a:xfrm rot="16200000">
            <a:off x="7180432" y="2565018"/>
            <a:ext cx="1928926" cy="369332"/>
          </a:xfrm>
          <a:prstGeom prst="rect">
            <a:avLst/>
          </a:prstGeom>
        </p:spPr>
        <p:txBody>
          <a:bodyPr wrap="none">
            <a:spAutoFit/>
          </a:bodyPr>
          <a:lstStyle/>
          <a:p>
            <a:r>
              <a:rPr lang="en-US" dirty="0" err="1"/>
              <a:t>theglobaleconomy</a:t>
            </a:r>
            <a:endParaRPr lang="en-US" dirty="0"/>
          </a:p>
        </p:txBody>
      </p:sp>
    </p:spTree>
    <p:extLst>
      <p:ext uri="{BB962C8B-B14F-4D97-AF65-F5344CB8AC3E}">
        <p14:creationId xmlns:p14="http://schemas.microsoft.com/office/powerpoint/2010/main" val="72490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5</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139700" lvl="0">
              <a:buSzPts val="1400"/>
            </a:pPr>
            <a:r>
              <a:rPr lang="en-US" sz="3200" dirty="0">
                <a:solidFill>
                  <a:schemeClr val="tx1">
                    <a:lumMod val="75000"/>
                    <a:lumOff val="25000"/>
                  </a:schemeClr>
                </a:solidFill>
                <a:latin typeface="Calibri (Body)"/>
                <a:cs typeface="Times New Roman"/>
                <a:sym typeface="Times New Roman"/>
              </a:rPr>
              <a:t>Requirement Study</a:t>
            </a:r>
          </a:p>
        </p:txBody>
      </p:sp>
      <p:sp>
        <p:nvSpPr>
          <p:cNvPr id="15" name="Google Shape;114;p14">
            <a:extLst>
              <a:ext uri="{FF2B5EF4-FFF2-40B4-BE49-F238E27FC236}">
                <a16:creationId xmlns:a16="http://schemas.microsoft.com/office/drawing/2014/main" id="{2D6E99FF-57DE-EB4A-AD00-25751269F484}"/>
              </a:ext>
            </a:extLst>
          </p:cNvPr>
          <p:cNvSpPr txBox="1"/>
          <p:nvPr/>
        </p:nvSpPr>
        <p:spPr>
          <a:xfrm>
            <a:off x="1676400" y="1473055"/>
            <a:ext cx="7251137" cy="3139291"/>
          </a:xfrm>
          <a:prstGeom prst="rect">
            <a:avLst/>
          </a:prstGeom>
          <a:noFill/>
          <a:ln>
            <a:noFill/>
          </a:ln>
        </p:spPr>
        <p:txBody>
          <a:bodyPr spcFirstLastPara="1" wrap="square" lIns="91425" tIns="91425" rIns="91425" bIns="91425" anchor="t" anchorCtr="0">
            <a:spAutoFit/>
          </a:bodyPr>
          <a:lstStyle/>
          <a:p>
            <a:pPr marL="412750" indent="-285750">
              <a:buSzPts val="1600"/>
              <a:buFont typeface="Arial" panose="020B0604020202020204" pitchFamily="34" charset="0"/>
              <a:buChar char="•"/>
            </a:pPr>
            <a:r>
              <a:rPr lang="en-US" sz="1600" dirty="0">
                <a:solidFill>
                  <a:schemeClr val="tx1">
                    <a:lumMod val="75000"/>
                    <a:lumOff val="25000"/>
                  </a:schemeClr>
                </a:solidFill>
                <a:latin typeface="Calibri (Body)"/>
              </a:rPr>
              <a:t>Data Archive</a:t>
            </a:r>
            <a:r>
              <a:rPr lang="en" sz="1600" dirty="0">
                <a:solidFill>
                  <a:schemeClr val="tx1">
                    <a:lumMod val="75000"/>
                    <a:lumOff val="25000"/>
                  </a:schemeClr>
                </a:solidFill>
                <a:latin typeface="Calibri (Body)"/>
                <a:cs typeface="Times New Roman"/>
                <a:sym typeface="Lato"/>
              </a:rPr>
              <a:t/>
            </a:r>
            <a:br>
              <a:rPr lang="en" sz="1600" dirty="0">
                <a:solidFill>
                  <a:schemeClr val="tx1">
                    <a:lumMod val="75000"/>
                    <a:lumOff val="25000"/>
                  </a:schemeClr>
                </a:solidFill>
                <a:latin typeface="Calibri (Body)"/>
                <a:cs typeface="Times New Roman"/>
                <a:sym typeface="Lato"/>
              </a:rPr>
            </a:br>
            <a:endParaRPr lang="en-US"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Different User’s Profile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Products Categories</a:t>
            </a: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Analytical Chart</a:t>
            </a:r>
          </a:p>
          <a:p>
            <a:pPr marL="457200" lvl="0" indent="0" algn="l" rtl="0">
              <a:spcBef>
                <a:spcPts val="0"/>
              </a:spcBef>
              <a:spcAft>
                <a:spcPts val="0"/>
              </a:spcAft>
              <a:buNone/>
            </a:pPr>
            <a:endParaRPr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Set Reminder</a:t>
            </a:r>
          </a:p>
          <a:p>
            <a:pPr marL="412750" lvl="0" indent="-285750">
              <a:buSzPts val="16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12750" lvl="0" indent="-285750">
              <a:buSzPts val="16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Offline and Online Payment</a:t>
            </a:r>
            <a:r>
              <a:rPr lang="en-US" sz="1600" b="1" dirty="0">
                <a:solidFill>
                  <a:schemeClr val="tx1">
                    <a:lumMod val="75000"/>
                    <a:lumOff val="25000"/>
                  </a:schemeClr>
                </a:solidFill>
                <a:latin typeface="Calibri (Body)"/>
                <a:cs typeface="Times New Roman"/>
                <a:sym typeface="Times New Roman"/>
              </a:rPr>
              <a:t> </a:t>
            </a:r>
            <a:r>
              <a:rPr lang="en-US" sz="1600" dirty="0" err="1">
                <a:solidFill>
                  <a:schemeClr val="tx1">
                    <a:lumMod val="75000"/>
                    <a:lumOff val="25000"/>
                  </a:schemeClr>
                </a:solidFill>
                <a:latin typeface="Calibri (Body)"/>
                <a:cs typeface="Times New Roman"/>
                <a:sym typeface="Times New Roman"/>
              </a:rPr>
              <a:t>Getway</a:t>
            </a:r>
            <a:r>
              <a:rPr lang="en-US" sz="1600" dirty="0">
                <a:solidFill>
                  <a:schemeClr val="tx1">
                    <a:lumMod val="75000"/>
                    <a:lumOff val="25000"/>
                  </a:schemeClr>
                </a:solidFill>
                <a:latin typeface="Calibri (Body)"/>
                <a:cs typeface="Times New Roman"/>
                <a:sym typeface="Times New Roman"/>
              </a:rPr>
              <a:t> </a:t>
            </a:r>
          </a:p>
          <a:p>
            <a:pPr marL="412750" lvl="0" indent="-285750">
              <a:buSzPts val="1600"/>
            </a:pPr>
            <a:endParaRPr sz="1600" dirty="0">
              <a:solidFill>
                <a:schemeClr val="tx1">
                  <a:lumMod val="75000"/>
                  <a:lumOff val="25000"/>
                </a:schemeClr>
              </a:solidFill>
              <a:latin typeface="Calibri (Body)"/>
              <a:cs typeface="Times New Roman"/>
              <a:sym typeface="Times New Roman"/>
            </a:endParaRPr>
          </a:p>
        </p:txBody>
      </p:sp>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6" descr="BIN CONFERENCE 2022 | Leaders Take Action | Atlanta, GA Oct 14-16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7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Video transcoding platform illustration | Isometric design, Illustration  isometric, Illustration"/>
          <p:cNvPicPr>
            <a:picLocks noChangeAspect="1" noChangeArrowheads="1"/>
          </p:cNvPicPr>
          <p:nvPr/>
        </p:nvPicPr>
        <p:blipFill>
          <a:blip r:embed="rId2">
            <a:lum bright="20000"/>
          </a:blip>
          <a:srcRect/>
          <a:stretch>
            <a:fillRect/>
          </a:stretch>
        </p:blipFill>
        <p:spPr bwMode="auto">
          <a:xfrm>
            <a:off x="2743200" y="285750"/>
            <a:ext cx="6096000" cy="4572000"/>
          </a:xfrm>
          <a:prstGeom prst="rect">
            <a:avLst/>
          </a:prstGeom>
          <a:noFill/>
        </p:spPr>
      </p:pic>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3"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6</a:t>
            </a:fld>
            <a:endParaRPr lang="en-US" dirty="0"/>
          </a:p>
        </p:txBody>
      </p:sp>
      <p:sp>
        <p:nvSpPr>
          <p:cNvPr id="41" name="Google Shape;114;p14">
            <a:extLst>
              <a:ext uri="{FF2B5EF4-FFF2-40B4-BE49-F238E27FC236}">
                <a16:creationId xmlns:a16="http://schemas.microsoft.com/office/drawing/2014/main" id="{2D6E99FF-57DE-EB4A-AD00-25751269F484}"/>
              </a:ext>
            </a:extLst>
          </p:cNvPr>
          <p:cNvSpPr txBox="1"/>
          <p:nvPr/>
        </p:nvSpPr>
        <p:spPr>
          <a:xfrm>
            <a:off x="1655929" y="1200150"/>
            <a:ext cx="6878472" cy="2646848"/>
          </a:xfrm>
          <a:prstGeom prst="rect">
            <a:avLst/>
          </a:prstGeom>
          <a:noFill/>
          <a:ln>
            <a:noFill/>
          </a:ln>
        </p:spPr>
        <p:txBody>
          <a:bodyPr spcFirstLastPara="1" wrap="square" lIns="91425" tIns="91425" rIns="91425" bIns="91425" anchor="t" anchorCtr="0">
            <a:spAutoFit/>
          </a:bodyPr>
          <a:lstStyle/>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Farmer’s Data Storage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Seller-Mediator’s Data Storage</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Lato"/>
              </a:rPr>
              <a:t>Buyer's Data Storage</a:t>
            </a: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endParaRPr sz="1600" dirty="0">
              <a:solidFill>
                <a:schemeClr val="tx1">
                  <a:lumMod val="75000"/>
                  <a:lumOff val="25000"/>
                </a:schemeClr>
              </a:solidFill>
              <a:latin typeface="Calibri (Body)"/>
              <a:cs typeface="Times New Roman"/>
              <a:sym typeface="Lato"/>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Individual product Details</a:t>
            </a:r>
          </a:p>
          <a:p>
            <a:pPr marL="425450" lvl="0" indent="-285750">
              <a:buSzPts val="1400"/>
              <a:buFont typeface="Arial" panose="020B0604020202020204" pitchFamily="34" charset="0"/>
              <a:buChar char="•"/>
            </a:pPr>
            <a:endParaRPr lang="en-US" sz="1600" dirty="0">
              <a:solidFill>
                <a:schemeClr val="tx1">
                  <a:lumMod val="75000"/>
                  <a:lumOff val="25000"/>
                </a:schemeClr>
              </a:solidFill>
              <a:latin typeface="Calibri (Body)"/>
              <a:cs typeface="Times New Roman"/>
              <a:sym typeface="Times New Roman"/>
            </a:endParaRPr>
          </a:p>
          <a:p>
            <a:pPr marL="425450" lvl="0" indent="-285750">
              <a:buSzPts val="1400"/>
              <a:buFont typeface="Arial" panose="020B0604020202020204" pitchFamily="34" charset="0"/>
              <a:buChar char="•"/>
            </a:pPr>
            <a:r>
              <a:rPr lang="en-US" sz="1600" dirty="0">
                <a:solidFill>
                  <a:schemeClr val="tx1">
                    <a:lumMod val="75000"/>
                    <a:lumOff val="25000"/>
                  </a:schemeClr>
                </a:solidFill>
                <a:latin typeface="Calibri (Body)"/>
                <a:cs typeface="Times New Roman"/>
                <a:sym typeface="Times New Roman"/>
              </a:rPr>
              <a:t>Make reminder</a:t>
            </a:r>
          </a:p>
          <a:p>
            <a:pPr marL="127000" lvl="0">
              <a:buSzPts val="1600"/>
            </a:pPr>
            <a:endParaRPr lang="en-US" sz="1600" dirty="0">
              <a:solidFill>
                <a:schemeClr val="tx1">
                  <a:lumMod val="75000"/>
                  <a:lumOff val="25000"/>
                </a:schemeClr>
              </a:solidFill>
              <a:latin typeface="Calibri (Body)"/>
              <a:cs typeface="Times New Roman"/>
              <a:sym typeface="Times New Roman"/>
            </a:endParaRPr>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 sz="3200" dirty="0">
                <a:solidFill>
                  <a:schemeClr val="tx2">
                    <a:lumMod val="75000"/>
                  </a:schemeClr>
                </a:solidFill>
                <a:latin typeface="Kozuka Gothic Pro H" pitchFamily="34" charset="-128"/>
                <a:ea typeface="Kozuka Gothic Pro H" pitchFamily="34" charset="-128"/>
                <a:cs typeface="Times New Roman"/>
                <a:sym typeface="Times New Roman"/>
              </a:rPr>
              <a:t>Objectives </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16"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14" descr="Top 10 Real World Artificial Intelligence Applications | AI Applications |  Edure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0233" y="1086622"/>
            <a:ext cx="3294102" cy="25995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eed Free PNG Image - PNG 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1926" y="983613"/>
            <a:ext cx="1681972" cy="1919751"/>
          </a:xfrm>
          <a:prstGeom prst="rect">
            <a:avLst/>
          </a:prstGeom>
          <a:noFill/>
          <a:extLst>
            <a:ext uri="{909E8E84-426E-40DD-AFC4-6F175D3DCCD1}">
              <a14:hiddenFill xmlns:a14="http://schemas.microsoft.com/office/drawing/2010/main">
                <a:solidFill>
                  <a:srgbClr val="FFFFFF"/>
                </a:solidFill>
              </a14:hiddenFill>
            </a:ext>
          </a:extLst>
        </p:spPr>
      </p:pic>
      <p:sp>
        <p:nvSpPr>
          <p:cNvPr id="56" name="Pentagon 55"/>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24553" y="4146946"/>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a:bodyPr>
          <a:lstStyle/>
          <a:p>
            <a:pPr lvl="0">
              <a:spcBef>
                <a:spcPct val="0"/>
              </a:spcBef>
              <a:defRPr/>
            </a:pPr>
            <a:r>
              <a:rPr kumimoji="0" lang="en-US" sz="3200" u="none" strike="noStrike" kern="1200" cap="none" spc="0" normalizeH="0" baseline="0" noProof="0" dirty="0" smtClean="0">
                <a:ln>
                  <a:noFill/>
                </a:ln>
                <a:solidFill>
                  <a:schemeClr val="tx2">
                    <a:lumMod val="75000"/>
                  </a:schemeClr>
                </a:solidFill>
                <a:effectLst/>
                <a:uLnTx/>
                <a:uFillTx/>
                <a:latin typeface="Kozuka Gothic Pro H" pitchFamily="34" charset="-128"/>
                <a:ea typeface="Kozuka Gothic Pro H" pitchFamily="34" charset="-128"/>
                <a:cs typeface="Times New Roman"/>
                <a:sym typeface="Times New Roman"/>
              </a:rPr>
              <a:t>Problem and Solution</a:t>
            </a:r>
            <a:r>
              <a:rPr lang="en-US" sz="3200" dirty="0">
                <a:solidFill>
                  <a:schemeClr val="tx2">
                    <a:lumMod val="75000"/>
                  </a:schemeClr>
                </a:solidFill>
                <a:latin typeface="Kozuka Gothic Pro H" pitchFamily="34" charset="-128"/>
                <a:ea typeface="Kozuka Gothic Pro H" pitchFamily="34" charset="-128"/>
                <a:cs typeface="Times New Roman"/>
                <a:sym typeface="Times New Roman"/>
              </a:rPr>
              <a:t>s</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sp>
        <p:nvSpPr>
          <p:cNvPr id="60" name="Text Placeholder 5"/>
          <p:cNvSpPr txBox="1">
            <a:spLocks/>
          </p:cNvSpPr>
          <p:nvPr/>
        </p:nvSpPr>
        <p:spPr>
          <a:xfrm>
            <a:off x="1521995" y="2683425"/>
            <a:ext cx="1507145" cy="6665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dirty="0" smtClean="0">
                <a:solidFill>
                  <a:schemeClr val="tx1">
                    <a:lumMod val="75000"/>
                    <a:lumOff val="25000"/>
                  </a:schemeClr>
                </a:solidFill>
                <a:latin typeface="Calibri (Body)"/>
              </a:rPr>
              <a:t>Sell Product on Right Price</a:t>
            </a:r>
          </a:p>
          <a:p>
            <a:endParaRPr lang="en-US" dirty="0"/>
          </a:p>
        </p:txBody>
      </p:sp>
      <p:sp>
        <p:nvSpPr>
          <p:cNvPr id="62" name="AutoShape 4" descr="Hands Holding A Seedling - Houseplant, HD Png Download , Transparent Png  Image - PNGitem">
            <a:extLst>
              <a:ext uri="{FF2B5EF4-FFF2-40B4-BE49-F238E27FC236}">
                <a16:creationId xmlns:a16="http://schemas.microsoft.com/office/drawing/2014/main" id="{90024BD7-285A-4E01-B784-E741E5571F4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3" name="Picture 62"/>
          <p:cNvPicPr>
            <a:picLocks noChangeAspect="1"/>
          </p:cNvPicPr>
          <p:nvPr/>
        </p:nvPicPr>
        <p:blipFill>
          <a:blip r:embed="rId5"/>
          <a:stretch>
            <a:fillRect/>
          </a:stretch>
        </p:blipFill>
        <p:spPr>
          <a:xfrm>
            <a:off x="3293767" y="1532827"/>
            <a:ext cx="1234916" cy="1077162"/>
          </a:xfrm>
          <a:prstGeom prst="rect">
            <a:avLst/>
          </a:prstGeom>
        </p:spPr>
      </p:pic>
      <p:sp>
        <p:nvSpPr>
          <p:cNvPr id="64" name="Text Placeholder 5"/>
          <p:cNvSpPr txBox="1">
            <a:spLocks/>
          </p:cNvSpPr>
          <p:nvPr/>
        </p:nvSpPr>
        <p:spPr>
          <a:xfrm>
            <a:off x="2895009" y="2683595"/>
            <a:ext cx="1981791" cy="329934"/>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400" dirty="0" smtClean="0">
                <a:solidFill>
                  <a:schemeClr val="tx1">
                    <a:lumMod val="75000"/>
                    <a:lumOff val="25000"/>
                  </a:schemeClr>
                </a:solidFill>
                <a:latin typeface="Calibri (Body)"/>
              </a:rPr>
              <a:t>Immoral Reserved</a:t>
            </a:r>
            <a:endParaRPr lang="en-US" dirty="0"/>
          </a:p>
        </p:txBody>
      </p:sp>
      <p:sp>
        <p:nvSpPr>
          <p:cNvPr id="65" name="Text Placeholder 5"/>
          <p:cNvSpPr txBox="1">
            <a:spLocks/>
          </p:cNvSpPr>
          <p:nvPr/>
        </p:nvSpPr>
        <p:spPr>
          <a:xfrm>
            <a:off x="4637676" y="2648023"/>
            <a:ext cx="1507145" cy="288659"/>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127000" algn="ctr">
              <a:buSzPts val="1600"/>
            </a:pPr>
            <a:r>
              <a:rPr lang="en-US" sz="1050" dirty="0" smtClean="0">
                <a:solidFill>
                  <a:schemeClr val="tx1">
                    <a:lumMod val="75000"/>
                    <a:lumOff val="25000"/>
                  </a:schemeClr>
                </a:solidFill>
                <a:latin typeface="Calibri (Body)"/>
              </a:rPr>
              <a:t>Archive</a:t>
            </a:r>
          </a:p>
        </p:txBody>
      </p:sp>
      <p:sp>
        <p:nvSpPr>
          <p:cNvPr id="66" name="Text Placeholder 5"/>
          <p:cNvSpPr txBox="1">
            <a:spLocks/>
          </p:cNvSpPr>
          <p:nvPr/>
        </p:nvSpPr>
        <p:spPr>
          <a:xfrm>
            <a:off x="1575361"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Face Recognition</a:t>
            </a:r>
            <a:endParaRPr lang="en-US" dirty="0"/>
          </a:p>
        </p:txBody>
      </p:sp>
      <p:pic>
        <p:nvPicPr>
          <p:cNvPr id="69" name="Picture 6" descr="BIN CONFERENCE 2022 | Leaders Take Action | Atlanta, GA Oct 14-16t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ouse Real Estate Home Market Value Sales PNG, Clipart, Angle, Brand, Buyer,  Dollar, Estate Agent Fre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373" y="1387457"/>
            <a:ext cx="1127619" cy="1121423"/>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p:cNvCxnSpPr/>
          <p:nvPr/>
        </p:nvCxnSpPr>
        <p:spPr>
          <a:xfrm>
            <a:off x="3029140" y="1086622"/>
            <a:ext cx="0" cy="36952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880847" y="1086622"/>
            <a:ext cx="0" cy="369521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73" name="Picture 6" descr="Face Recognition PNG Free Images with Transparent Background - (32 Free  Download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640" y="3475466"/>
            <a:ext cx="758000" cy="846927"/>
          </a:xfrm>
          <a:prstGeom prst="rect">
            <a:avLst/>
          </a:prstGeom>
          <a:noFill/>
          <a:extLst>
            <a:ext uri="{909E8E84-426E-40DD-AFC4-6F175D3DCCD1}">
              <a14:hiddenFill xmlns:a14="http://schemas.microsoft.com/office/drawing/2010/main">
                <a:solidFill>
                  <a:srgbClr val="FFFFFF"/>
                </a:solidFill>
              </a14:hiddenFill>
            </a:ext>
          </a:extLst>
        </p:spPr>
      </p:pic>
      <p:sp>
        <p:nvSpPr>
          <p:cNvPr id="74" name="Text Placeholder 5"/>
          <p:cNvSpPr txBox="1">
            <a:spLocks/>
          </p:cNvSpPr>
          <p:nvPr/>
        </p:nvSpPr>
        <p:spPr>
          <a:xfrm>
            <a:off x="3198886"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Finger print</a:t>
            </a:r>
            <a:endParaRPr lang="en-US" dirty="0"/>
          </a:p>
        </p:txBody>
      </p:sp>
      <p:pic>
        <p:nvPicPr>
          <p:cNvPr id="75" name="Picture 8" descr="What Is Fingerprint Recognition And How It Work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43495" y="3475466"/>
            <a:ext cx="935460" cy="827399"/>
          </a:xfrm>
          <a:prstGeom prst="rect">
            <a:avLst/>
          </a:prstGeom>
          <a:noFill/>
          <a:extLst>
            <a:ext uri="{909E8E84-426E-40DD-AFC4-6F175D3DCCD1}">
              <a14:hiddenFill xmlns:a14="http://schemas.microsoft.com/office/drawing/2010/main">
                <a:solidFill>
                  <a:srgbClr val="FFFFFF"/>
                </a:solidFill>
              </a14:hiddenFill>
            </a:ext>
          </a:extLst>
        </p:spPr>
      </p:pic>
      <p:sp>
        <p:nvSpPr>
          <p:cNvPr id="76" name="Text Placeholder 5"/>
          <p:cNvSpPr txBox="1">
            <a:spLocks/>
          </p:cNvSpPr>
          <p:nvPr/>
        </p:nvSpPr>
        <p:spPr>
          <a:xfrm>
            <a:off x="4884895" y="4283697"/>
            <a:ext cx="1384152" cy="297336"/>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tx1">
                    <a:lumMod val="75000"/>
                    <a:lumOff val="25000"/>
                  </a:schemeClr>
                </a:solidFill>
                <a:latin typeface="Calibri (Body)"/>
              </a:rPr>
              <a:t>User and PWS</a:t>
            </a:r>
            <a:endParaRPr lang="en-US" dirty="0"/>
          </a:p>
        </p:txBody>
      </p:sp>
      <p:pic>
        <p:nvPicPr>
          <p:cNvPr id="77" name="Picture 10" descr="Login - Free security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0911" y="3435779"/>
            <a:ext cx="879791" cy="87979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p:cNvCxnSpPr/>
          <p:nvPr/>
        </p:nvCxnSpPr>
        <p:spPr>
          <a:xfrm flipH="1">
            <a:off x="1575362" y="3105150"/>
            <a:ext cx="438789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79" name="Picture 12" descr="Problem PNG Free Images with Transparent Background - (1,094 Free Download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31445" y="3362340"/>
            <a:ext cx="2830444" cy="1466819"/>
          </a:xfrm>
          <a:prstGeom prst="rect">
            <a:avLst/>
          </a:prstGeom>
          <a:noFill/>
          <a:extLst>
            <a:ext uri="{909E8E84-426E-40DD-AFC4-6F175D3DCCD1}">
              <a14:hiddenFill xmlns:a14="http://schemas.microsoft.com/office/drawing/2010/main">
                <a:solidFill>
                  <a:srgbClr val="FFFFFF"/>
                </a:solidFill>
              </a14:hiddenFill>
            </a:ext>
          </a:extLst>
        </p:spPr>
      </p:pic>
      <p:sp>
        <p:nvSpPr>
          <p:cNvPr id="80" name="Round Diagonal Corner Rectangle 79"/>
          <p:cNvSpPr/>
          <p:nvPr/>
        </p:nvSpPr>
        <p:spPr>
          <a:xfrm>
            <a:off x="1447800" y="4838700"/>
            <a:ext cx="7696200" cy="304800"/>
          </a:xfrm>
          <a:prstGeom prst="round2Diag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6880163" y="4858002"/>
            <a:ext cx="2133600" cy="273844"/>
          </a:xfrm>
        </p:spPr>
        <p:txBody>
          <a:bodyPr/>
          <a:lstStyle/>
          <a:p>
            <a:fld id="{604E6C1B-55F2-408C-B196-170421E1AD21}" type="slidenum">
              <a:rPr lang="en-US" smtClean="0"/>
              <a:pPr/>
              <a:t>7</a:t>
            </a:fld>
            <a:endParaRPr lang="en-US" dirty="0"/>
          </a:p>
        </p:txBody>
      </p:sp>
      <p:sp>
        <p:nvSpPr>
          <p:cNvPr id="61"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521995" y="4873460"/>
            <a:ext cx="2133600" cy="273844"/>
          </a:xfrm>
        </p:spPr>
        <p:txBody>
          <a:bodyPr/>
          <a:lstStyle/>
          <a:p>
            <a:fld id="{CC5F270C-DA80-A343-9453-E4F1A07BB2F3}" type="datetime1">
              <a:rPr lang="en-US" smtClean="0"/>
              <a:pPr/>
              <a:t>10-Mar-23</a:t>
            </a:fld>
            <a:endParaRPr lang="en-US" dirty="0"/>
          </a:p>
        </p:txBody>
      </p:sp>
      <p:sp>
        <p:nvSpPr>
          <p:cNvPr id="34" name="Rectangle 33"/>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197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742010" y="0"/>
            <a:ext cx="4411613" cy="5131846"/>
          </a:xfrm>
          <a:prstGeom prst="rect">
            <a:avLst/>
          </a:prstGeom>
          <a:solidFill>
            <a:srgbClr val="012060"/>
          </a:solidFill>
          <a:ln>
            <a:solidFill>
              <a:srgbClr val="01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Diagonal Corner Rectangle 13"/>
          <p:cNvSpPr/>
          <p:nvPr/>
        </p:nvSpPr>
        <p:spPr>
          <a:xfrm>
            <a:off x="1447800" y="4838700"/>
            <a:ext cx="7239000" cy="304800"/>
          </a:xfrm>
          <a:prstGeom prst="round2DiagRect">
            <a:avLst/>
          </a:prstGeom>
          <a:solidFill>
            <a:srgbClr val="011235"/>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816402"/>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8</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060110" y="415778"/>
            <a:ext cx="6053709" cy="762000"/>
          </a:xfrm>
          <a:prstGeom prst="rect">
            <a:avLst/>
          </a:prstGeom>
        </p:spPr>
        <p:txBody>
          <a:bodyPr vert="horz" lIns="91440" tIns="45720" rIns="91440" bIns="45720" rtlCol="0" anchor="ctr">
            <a:normAutofit/>
          </a:bodyPr>
          <a:lstStyle/>
          <a:p>
            <a:pPr lvl="0">
              <a:spcBef>
                <a:spcPct val="0"/>
              </a:spcBef>
              <a:defRPr/>
            </a:pPr>
            <a:r>
              <a:rPr lang="en-US" sz="3200" b="1" dirty="0" smtClean="0">
                <a:solidFill>
                  <a:schemeClr val="tx2">
                    <a:lumMod val="75000"/>
                  </a:schemeClr>
                </a:solidFill>
                <a:latin typeface="Kozuka Gothic Pro H" pitchFamily="34" charset="-128"/>
                <a:ea typeface="Kozuka Gothic Pro H" pitchFamily="34" charset="-128"/>
                <a:cs typeface="Times New Roman"/>
                <a:sym typeface="Times New Roman"/>
              </a:rPr>
              <a:t>USE-CSE DIAGRAM </a:t>
            </a:r>
            <a:r>
              <a:rPr lang="en-US" sz="3200" dirty="0" smtClean="0">
                <a:solidFill>
                  <a:srgbClr val="FF9900"/>
                </a:solidFill>
                <a:latin typeface="Kozuka Gothic Pro H" pitchFamily="34" charset="-128"/>
                <a:ea typeface="Kozuka Gothic Pro H" pitchFamily="34" charset="-128"/>
                <a:cs typeface="Times New Roman"/>
                <a:sym typeface="Times New Roman"/>
              </a:rPr>
              <a:t>LANGUAGE</a:t>
            </a:r>
            <a:endParaRPr kumimoji="0" lang="x-none" sz="3200" u="none" strike="noStrike" kern="1200" cap="none" spc="0" normalizeH="0" baseline="0" noProof="0" dirty="0">
              <a:ln>
                <a:noFill/>
              </a:ln>
              <a:solidFill>
                <a:srgbClr val="FF9900"/>
              </a:solidFill>
              <a:effectLst/>
              <a:uLnTx/>
              <a:uFillTx/>
              <a:latin typeface="Kozuka Gothic Pro H" pitchFamily="34" charset="-128"/>
              <a:ea typeface="Kozuka Gothic Pro H" pitchFamily="34" charset="-128"/>
              <a:cs typeface="+mj-cs"/>
            </a:endParaRPr>
          </a:p>
        </p:txBody>
      </p:sp>
      <p:pic>
        <p:nvPicPr>
          <p:cNvPr id="2" name="Picture 1"/>
          <p:cNvPicPr>
            <a:picLocks noChangeAspect="1"/>
          </p:cNvPicPr>
          <p:nvPr/>
        </p:nvPicPr>
        <p:blipFill>
          <a:blip r:embed="rId3"/>
          <a:stretch>
            <a:fillRect/>
          </a:stretch>
        </p:blipFill>
        <p:spPr>
          <a:xfrm>
            <a:off x="1447800" y="1714955"/>
            <a:ext cx="3154851" cy="2133600"/>
          </a:xfrm>
          <a:prstGeom prst="rect">
            <a:avLst/>
          </a:prstGeom>
        </p:spPr>
      </p:pic>
      <p:sp>
        <p:nvSpPr>
          <p:cNvPr id="15" name="Block Arc 14"/>
          <p:cNvSpPr/>
          <p:nvPr/>
        </p:nvSpPr>
        <p:spPr>
          <a:xfrm rot="16200000">
            <a:off x="6147479" y="1954254"/>
            <a:ext cx="1556570" cy="1603820"/>
          </a:xfrm>
          <a:prstGeom prst="blockArc">
            <a:avLst/>
          </a:prstGeom>
          <a:solidFill>
            <a:srgbClr val="011235"/>
          </a:solidFill>
          <a:ln>
            <a:solidFill>
              <a:srgbClr val="01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900"/>
              </a:solidFill>
            </a:endParaRPr>
          </a:p>
        </p:txBody>
      </p:sp>
      <p:pic>
        <p:nvPicPr>
          <p:cNvPr id="16" name="Picture 2" descr="Man, farmer Icon in 780 Free Vector Emo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394" y="941343"/>
            <a:ext cx="10668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er - Free business and finance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2500" y="2325305"/>
            <a:ext cx="861718" cy="8617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Writer - Free people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8408" y="3504017"/>
            <a:ext cx="927944" cy="9279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p:cNvSpPr txBox="1">
            <a:spLocks/>
          </p:cNvSpPr>
          <p:nvPr/>
        </p:nvSpPr>
        <p:spPr>
          <a:xfrm rot="16200000">
            <a:off x="4640861" y="2641863"/>
            <a:ext cx="647479" cy="228600"/>
          </a:xfrm>
          <a:prstGeom prst="rect">
            <a:avLst/>
          </a:prstGeom>
          <a:solidFill>
            <a:srgbClr val="00B050"/>
          </a:solidFill>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050" smtClean="0">
                <a:solidFill>
                  <a:schemeClr val="bg1"/>
                </a:solidFill>
                <a:latin typeface="Calibri (Body)"/>
              </a:rPr>
              <a:t>Buyer</a:t>
            </a:r>
            <a:endParaRPr lang="en-US" sz="1050" dirty="0">
              <a:solidFill>
                <a:schemeClr val="bg1"/>
              </a:solidFill>
              <a:latin typeface="Calibri (Body)"/>
            </a:endParaRPr>
          </a:p>
        </p:txBody>
      </p:sp>
      <p:sp>
        <p:nvSpPr>
          <p:cNvPr id="20" name="Text Placeholder 5"/>
          <p:cNvSpPr txBox="1">
            <a:spLocks/>
          </p:cNvSpPr>
          <p:nvPr/>
        </p:nvSpPr>
        <p:spPr>
          <a:xfrm rot="16200000">
            <a:off x="5513396" y="1496895"/>
            <a:ext cx="647479" cy="228600"/>
          </a:xfrm>
          <a:prstGeom prst="rect">
            <a:avLst/>
          </a:prstGeom>
          <a:solidFill>
            <a:srgbClr val="00B050"/>
          </a:solidFill>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bg1"/>
                </a:solidFill>
                <a:latin typeface="Calibri (Body)"/>
              </a:rPr>
              <a:t>Seller</a:t>
            </a:r>
            <a:endParaRPr lang="en-US" sz="1050" dirty="0">
              <a:solidFill>
                <a:schemeClr val="bg1"/>
              </a:solidFill>
              <a:latin typeface="Calibri (Body)"/>
            </a:endParaRPr>
          </a:p>
        </p:txBody>
      </p:sp>
      <p:sp>
        <p:nvSpPr>
          <p:cNvPr id="21" name="Text Placeholder 5"/>
          <p:cNvSpPr txBox="1">
            <a:spLocks/>
          </p:cNvSpPr>
          <p:nvPr/>
        </p:nvSpPr>
        <p:spPr>
          <a:xfrm rot="16200000">
            <a:off x="5618287" y="3911255"/>
            <a:ext cx="647479" cy="228600"/>
          </a:xfrm>
          <a:prstGeom prst="rect">
            <a:avLst/>
          </a:prstGeom>
          <a:solidFill>
            <a:srgbClr val="00B050"/>
          </a:solidFill>
        </p:spPr>
        <p:txBody>
          <a:bodyPr vert="horz" lIns="91440" tIns="45720" rIns="91440" bIns="45720" rtlCol="0" anchor="b">
            <a:normAutofit fontScale="92500" lnSpcReduction="1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sz="1050" dirty="0" smtClean="0">
                <a:solidFill>
                  <a:schemeClr val="bg1"/>
                </a:solidFill>
                <a:latin typeface="Calibri (Body)"/>
              </a:rPr>
              <a:t>Author</a:t>
            </a:r>
            <a:endParaRPr lang="en-US" sz="1050" dirty="0">
              <a:solidFill>
                <a:schemeClr val="bg1"/>
              </a:solidFill>
              <a:latin typeface="Calibri (Body)"/>
            </a:endParaRPr>
          </a:p>
        </p:txBody>
      </p:sp>
      <p:sp>
        <p:nvSpPr>
          <p:cNvPr id="22" name="Rectangle 21"/>
          <p:cNvSpPr/>
          <p:nvPr/>
        </p:nvSpPr>
        <p:spPr>
          <a:xfrm>
            <a:off x="6522380" y="2171699"/>
            <a:ext cx="2447729" cy="1066800"/>
          </a:xfrm>
          <a:prstGeom prst="rect">
            <a:avLst/>
          </a:prstGeom>
          <a:solidFill>
            <a:srgbClr val="011235"/>
          </a:solidFill>
          <a:ln>
            <a:solidFill>
              <a:srgbClr val="011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9900"/>
                </a:solidFill>
              </a:rPr>
              <a:t>OUR STACKHOLDER</a:t>
            </a:r>
            <a:endParaRPr lang="en-US" dirty="0">
              <a:solidFill>
                <a:srgbClr val="FF9900"/>
              </a:solidFill>
            </a:endParaRPr>
          </a:p>
        </p:txBody>
      </p:sp>
      <p:pic>
        <p:nvPicPr>
          <p:cNvPr id="25" name="Picture 6" descr="BIN CONFERENCE 2022 | Leaders Take Action | Atlanta, GA Oct 14-16t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 Diagonal Corner Rectangle 13"/>
          <p:cNvSpPr/>
          <p:nvPr/>
        </p:nvSpPr>
        <p:spPr>
          <a:xfrm>
            <a:off x="1447800" y="4838700"/>
            <a:ext cx="7239000" cy="304800"/>
          </a:xfrm>
          <a:prstGeom prst="round2DiagRect">
            <a:avLst/>
          </a:prstGeom>
          <a:solidFill>
            <a:srgbClr val="011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rot="5400000">
            <a:off x="-1743075" y="2047875"/>
            <a:ext cx="47053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rot="16200000">
            <a:off x="152400" y="3943350"/>
            <a:ext cx="914400" cy="609600"/>
          </a:xfrm>
          <a:prstGeom prst="homePlat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57200" y="1657350"/>
            <a:ext cx="304800" cy="1524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User\Downloads\BUBT-Logo.png"/>
          <p:cNvPicPr>
            <a:picLocks noChangeAspect="1" noChangeArrowheads="1"/>
          </p:cNvPicPr>
          <p:nvPr/>
        </p:nvPicPr>
        <p:blipFill>
          <a:blip r:embed="rId2" cstate="print"/>
          <a:srcRect/>
          <a:stretch>
            <a:fillRect/>
          </a:stretch>
        </p:blipFill>
        <p:spPr bwMode="auto">
          <a:xfrm>
            <a:off x="210037" y="2114550"/>
            <a:ext cx="780563" cy="904875"/>
          </a:xfrm>
          <a:prstGeom prst="rect">
            <a:avLst/>
          </a:prstGeom>
          <a:noFill/>
        </p:spPr>
      </p:pic>
      <p:sp>
        <p:nvSpPr>
          <p:cNvPr id="35" name="Pentagon 34"/>
          <p:cNvSpPr/>
          <p:nvPr/>
        </p:nvSpPr>
        <p:spPr>
          <a:xfrm rot="5400000">
            <a:off x="-447675" y="752475"/>
            <a:ext cx="2114550" cy="609600"/>
          </a:xfrm>
          <a:prstGeom prst="homePlate">
            <a:avLst/>
          </a:prstGeom>
          <a:solidFill>
            <a:schemeClr val="accent1">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28600" y="4095750"/>
            <a:ext cx="76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p:nvSpPr>
        <p:spPr>
          <a:xfrm rot="16200000">
            <a:off x="304800" y="3028950"/>
            <a:ext cx="609600" cy="609600"/>
          </a:xfrm>
          <a:prstGeom prst="homePlate">
            <a:avLst/>
          </a:prstGeom>
          <a:solidFill>
            <a:schemeClr val="accent1">
              <a:lumMod val="5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ate Placeholder 3">
            <a:extLst>
              <a:ext uri="{FF2B5EF4-FFF2-40B4-BE49-F238E27FC236}">
                <a16:creationId xmlns:a16="http://schemas.microsoft.com/office/drawing/2014/main" id="{9403D50D-D5DF-3443-A645-637C39F114B9}"/>
              </a:ext>
            </a:extLst>
          </p:cNvPr>
          <p:cNvSpPr>
            <a:spLocks noGrp="1"/>
          </p:cNvSpPr>
          <p:nvPr>
            <p:ph type="dt" sz="half" idx="10"/>
          </p:nvPr>
        </p:nvSpPr>
        <p:spPr>
          <a:xfrm>
            <a:off x="1600200" y="4778375"/>
            <a:ext cx="1150825" cy="365125"/>
          </a:xfrm>
        </p:spPr>
        <p:txBody>
          <a:bodyPr/>
          <a:lstStyle/>
          <a:p>
            <a:fld id="{CC5F270C-DA80-A343-9453-E4F1A07BB2F3}" type="datetime1">
              <a:rPr lang="en-US" smtClean="0"/>
              <a:pPr/>
              <a:t>10-Mar-23</a:t>
            </a:fld>
            <a:endParaRPr lang="en-US" dirty="0"/>
          </a:p>
        </p:txBody>
      </p:sp>
      <p:sp>
        <p:nvSpPr>
          <p:cNvPr id="39" name="Slide Number Placeholder 4">
            <a:extLst>
              <a:ext uri="{FF2B5EF4-FFF2-40B4-BE49-F238E27FC236}">
                <a16:creationId xmlns:a16="http://schemas.microsoft.com/office/drawing/2014/main" id="{C1E4DC73-369A-094D-9996-46AF0C13E1B2}"/>
              </a:ext>
            </a:extLst>
          </p:cNvPr>
          <p:cNvSpPr>
            <a:spLocks noGrp="1"/>
          </p:cNvSpPr>
          <p:nvPr>
            <p:ph type="sldNum" sz="quarter" idx="12"/>
          </p:nvPr>
        </p:nvSpPr>
        <p:spPr>
          <a:xfrm>
            <a:off x="7239000" y="4789966"/>
            <a:ext cx="1215899" cy="353534"/>
          </a:xfrm>
        </p:spPr>
        <p:txBody>
          <a:bodyPr/>
          <a:lstStyle/>
          <a:p>
            <a:fld id="{604E6C1B-55F2-408C-B196-170421E1AD21}" type="slidenum">
              <a:rPr lang="en-US" smtClean="0"/>
              <a:pPr/>
              <a:t>9</a:t>
            </a:fld>
            <a:endParaRPr lang="en-US" dirty="0"/>
          </a:p>
        </p:txBody>
      </p:sp>
      <p:sp>
        <p:nvSpPr>
          <p:cNvPr id="42" name="Title 1">
            <a:extLst>
              <a:ext uri="{FF2B5EF4-FFF2-40B4-BE49-F238E27FC236}">
                <a16:creationId xmlns:a16="http://schemas.microsoft.com/office/drawing/2014/main" id="{99870A48-86D5-5141-843B-9C52F48B75D3}"/>
              </a:ext>
            </a:extLst>
          </p:cNvPr>
          <p:cNvSpPr txBox="1">
            <a:spLocks/>
          </p:cNvSpPr>
          <p:nvPr/>
        </p:nvSpPr>
        <p:spPr>
          <a:xfrm>
            <a:off x="1676400" y="438150"/>
            <a:ext cx="6053709" cy="762000"/>
          </a:xfrm>
          <a:prstGeom prst="rect">
            <a:avLst/>
          </a:prstGeom>
        </p:spPr>
        <p:txBody>
          <a:bodyPr vert="horz" lIns="91440" tIns="45720" rIns="91440" bIns="45720" rtlCol="0" anchor="ctr">
            <a:normAutofit fontScale="85000" lnSpcReduction="10000"/>
          </a:bodyPr>
          <a:lstStyle/>
          <a:p>
            <a:pPr lvl="0">
              <a:spcBef>
                <a:spcPct val="0"/>
              </a:spcBef>
              <a:defRPr/>
            </a:pPr>
            <a:r>
              <a:rPr lang="en-US" sz="3200" dirty="0" smtClean="0">
                <a:solidFill>
                  <a:schemeClr val="tx2">
                    <a:lumMod val="75000"/>
                  </a:schemeClr>
                </a:solidFill>
                <a:latin typeface="Kozuka Gothic Pro H" pitchFamily="34" charset="-128"/>
                <a:ea typeface="Kozuka Gothic Pro H" pitchFamily="34" charset="-128"/>
                <a:cs typeface="Times New Roman"/>
                <a:sym typeface="Times New Roman"/>
              </a:rPr>
              <a:t>Schema Diagram For Propose System</a:t>
            </a:r>
            <a:endParaRPr kumimoji="0" lang="x-none" sz="3200" u="none" strike="noStrike" kern="1200" cap="none" spc="0" normalizeH="0" baseline="0" noProof="0" dirty="0">
              <a:ln>
                <a:noFill/>
              </a:ln>
              <a:solidFill>
                <a:schemeClr val="tx2">
                  <a:lumMod val="75000"/>
                </a:schemeClr>
              </a:solidFill>
              <a:effectLst/>
              <a:uLnTx/>
              <a:uFillTx/>
              <a:latin typeface="Kozuka Gothic Pro H" pitchFamily="34" charset="-128"/>
              <a:ea typeface="Kozuka Gothic Pro H" pitchFamily="34" charset="-128"/>
              <a:cs typeface="+mj-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821" y="1301750"/>
            <a:ext cx="3538865" cy="3054350"/>
          </a:xfrm>
          <a:prstGeom prst="rect">
            <a:avLst/>
          </a:prstGeom>
        </p:spPr>
      </p:pic>
      <p:pic>
        <p:nvPicPr>
          <p:cNvPr id="15" name="Picture 6" descr="BIN CONFERENCE 2022 | Leaders Take Action | Atlanta, GA Oct 14-16t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4" y="1523555"/>
            <a:ext cx="1502459" cy="23117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1"/>
            <a:ext cx="9144000" cy="513184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333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1085</TotalTime>
  <Words>382</Words>
  <Application>Microsoft Office PowerPoint</Application>
  <PresentationFormat>On-screen Show (16:9)</PresentationFormat>
  <Paragraphs>131</Paragraphs>
  <Slides>17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(Body)</vt:lpstr>
      <vt:lpstr>Georgia</vt:lpstr>
      <vt:lpstr>Kozuka Gothic Pro H</vt:lpstr>
      <vt:lpstr>Lato</vt:lpstr>
      <vt:lpstr>Times New Roman</vt:lpstr>
      <vt:lpstr>Office Theme</vt:lpstr>
      <vt:lpstr>Farmer’s Diary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May the sunrise of new dreams of the farmer every day.   “Investment in agriculture is the best weapon against hunger and poverty, and they have made life better for billions of people.”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HDM-Chain: A Secure Blockchain-based Healthcare Data Management framework to ensure Privacy and Security in the Health Unit</dc:title>
  <dc:creator>Md Jobaer</dc:creator>
  <cp:lastModifiedBy>BUBT</cp:lastModifiedBy>
  <cp:revision>94</cp:revision>
  <dcterms:created xsi:type="dcterms:W3CDTF">2006-08-16T00:00:00Z</dcterms:created>
  <dcterms:modified xsi:type="dcterms:W3CDTF">2023-03-10T08:56:09Z</dcterms:modified>
</cp:coreProperties>
</file>